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5"/>
  </p:notesMasterIdLst>
  <p:sldIdLst>
    <p:sldId id="256" r:id="rId2"/>
    <p:sldId id="257" r:id="rId3"/>
    <p:sldId id="258" r:id="rId4"/>
    <p:sldId id="268" r:id="rId5"/>
    <p:sldId id="261" r:id="rId6"/>
    <p:sldId id="269" r:id="rId7"/>
    <p:sldId id="270" r:id="rId8"/>
    <p:sldId id="273" r:id="rId9"/>
    <p:sldId id="278" r:id="rId10"/>
    <p:sldId id="274" r:id="rId11"/>
    <p:sldId id="277" r:id="rId12"/>
    <p:sldId id="276" r:id="rId13"/>
    <p:sldId id="266" r:id="rId14"/>
  </p:sldIdLst>
  <p:sldSz cx="9144000" cy="5143500" type="screen16x9"/>
  <p:notesSz cx="6858000" cy="9144000"/>
  <p:embeddedFontLst>
    <p:embeddedFont>
      <p:font typeface="Calibri" panose="020F0502020204030204" pitchFamily="34" charset="0"/>
      <p:regular r:id="rId16"/>
      <p:bold r:id="rId17"/>
      <p:italic r:id="rId18"/>
      <p:boldItalic r:id="rId19"/>
    </p:embeddedFont>
    <p:embeddedFont>
      <p:font typeface="Cambria" panose="02040503050406030204" pitchFamily="18" charset="0"/>
      <p:regular r:id="rId20"/>
      <p:bold r:id="rId21"/>
      <p:italic r:id="rId22"/>
      <p:boldItalic r:id="rId23"/>
    </p:embeddedFont>
    <p:embeddedFont>
      <p:font typeface="Roboto" panose="02000000000000000000" pitchFamily="2" charset="0"/>
      <p:regular r:id="rId24"/>
      <p:bold r:id="rId25"/>
      <p:italic r:id="rId26"/>
      <p:boldItalic r:id="rId27"/>
    </p:embeddedFont>
    <p:embeddedFont>
      <p:font typeface="Roboto Mono" panose="00000009000000000000" pitchFamily="49" charset="0"/>
      <p:regular r:id="rId28"/>
      <p:bold r:id="rId29"/>
      <p:italic r:id="rId30"/>
      <p:boldItalic r:id="rId3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kanksha Gupta" initials="AG" lastIdx="1" clrIdx="0">
    <p:extLst>
      <p:ext uri="{19B8F6BF-5375-455C-9EA6-DF929625EA0E}">
        <p15:presenceInfo xmlns:p15="http://schemas.microsoft.com/office/powerpoint/2012/main" userId="1b74b7dac20383a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D757"/>
    <a:srgbClr val="DED56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F1ECD47-64DC-4741-B5A2-3AA257FB77C9}">
  <a:tblStyle styleId="{DF1ECD47-64DC-4741-B5A2-3AA257FB77C9}"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Medium Style 4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8A107856-5554-42FB-B03E-39F5DBC370BA}" styleName="Medium Style 4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solidFill>
            <a:schemeClr val="accent2">
              <a:tint val="20000"/>
            </a:schemeClr>
          </a:solidFill>
        </a:fill>
      </a:tcStyle>
    </a:wholeTbl>
    <a:band1H>
      <a:tcStyle>
        <a:tcBdr/>
        <a:fill>
          <a:solidFill>
            <a:schemeClr val="accent2">
              <a:tint val="40000"/>
            </a:schemeClr>
          </a:solidFill>
        </a:fill>
      </a:tcStyle>
    </a:band1H>
    <a:band1V>
      <a:tcStyle>
        <a:tcBdr/>
        <a:fill>
          <a:solidFill>
            <a:schemeClr val="accent2">
              <a:tint val="40000"/>
            </a:schemeClr>
          </a:solidFill>
        </a:fill>
      </a:tcStyle>
    </a:band1V>
    <a:lastCol>
      <a:tcTxStyle b="on"/>
      <a:tcStyle>
        <a:tcBdr/>
      </a:tcStyle>
    </a:lastCol>
    <a:firstCol>
      <a:tcTxStyle b="on"/>
      <a:tcStyle>
        <a:tcBdr/>
      </a:tcStyle>
    </a:firstCol>
    <a:lastRow>
      <a:tcTxStyle b="on"/>
      <a:tcStyle>
        <a:tcBdr>
          <a:top>
            <a:ln w="25400" cmpd="sng">
              <a:solidFill>
                <a:schemeClr val="accent2"/>
              </a:solidFill>
            </a:ln>
          </a:top>
        </a:tcBdr>
        <a:fill>
          <a:solidFill>
            <a:schemeClr val="accent2">
              <a:tint val="20000"/>
            </a:schemeClr>
          </a:solidFill>
        </a:fill>
      </a:tcStyle>
    </a:lastRow>
    <a:firstRow>
      <a:tcTxStyle b="on"/>
      <a:tcStyle>
        <a:tcBdr/>
        <a:fill>
          <a:solidFill>
            <a:schemeClr val="accent2">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946" y="17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2.jpg>
</file>

<file path=ppt/media/image3.pn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g25d66b632a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g25d66b632a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d66b632ad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5d66b632ad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3179468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d66b632ad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5d66b632ad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2766741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d66b632ad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5d66b632ad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7097391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25d66b632ad_0_4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25d66b632ad_0_4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25d66b632a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9" name="Google Shape;59;g25d66b632ad_0_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5d66b632ad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6" name="Google Shape;66;g25d66b632ad_0_9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d66b632ad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5d66b632ad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19346292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d66b632ad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5d66b632ad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d66b632ad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5d66b632ad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40083057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d66b632ad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5d66b632ad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1903852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d66b632ad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5d66b632ad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72726040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25d66b632ad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84" name="Google Shape;84;g25d66b632ad_0_2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2514419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1 1 1 1">
  <p:cSld name="SECTION_HEADER_1_1_1_1">
    <p:spTree>
      <p:nvGrpSpPr>
        <p:cNvPr id="1" name="Shape 50"/>
        <p:cNvGrpSpPr/>
        <p:nvPr/>
      </p:nvGrpSpPr>
      <p:grpSpPr>
        <a:xfrm>
          <a:off x="0" y="0"/>
          <a:ext cx="0" cy="0"/>
          <a:chOff x="0" y="0"/>
          <a:chExt cx="0" cy="0"/>
        </a:xfrm>
      </p:grpSpPr>
      <p:pic>
        <p:nvPicPr>
          <p:cNvPr id="51" name="Google Shape;51;p13"/>
          <p:cNvPicPr preferRelativeResize="0"/>
          <p:nvPr/>
        </p:nvPicPr>
        <p:blipFill>
          <a:blip r:embed="rId2">
            <a:alphaModFix/>
          </a:blip>
          <a:stretch>
            <a:fillRect/>
          </a:stretch>
        </p:blipFill>
        <p:spPr>
          <a:xfrm>
            <a:off x="0" y="0"/>
            <a:ext cx="9144018" cy="514350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gif"/></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Google Shape;56;p14"/>
          <p:cNvSpPr txBox="1">
            <a:spLocks noGrp="1"/>
          </p:cNvSpPr>
          <p:nvPr>
            <p:ph type="title" idx="4294967295"/>
          </p:nvPr>
        </p:nvSpPr>
        <p:spPr>
          <a:xfrm>
            <a:off x="1360650" y="2693398"/>
            <a:ext cx="6422700" cy="6123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sz="2400" b="1" i="1" dirty="0">
                <a:solidFill>
                  <a:schemeClr val="lt1"/>
                </a:solidFill>
                <a:latin typeface="Cambria" panose="02040503050406030204" pitchFamily="18" charset="0"/>
                <a:ea typeface="Cambria" panose="02040503050406030204" pitchFamily="18" charset="0"/>
                <a:cs typeface="Roboto"/>
                <a:sym typeface="Roboto"/>
              </a:rPr>
              <a:t>Problem Statement Title: </a:t>
            </a:r>
            <a:r>
              <a:rPr lang="en" sz="2400" i="1" dirty="0">
                <a:solidFill>
                  <a:schemeClr val="lt1"/>
                </a:solidFill>
                <a:latin typeface="Cambria" panose="02040503050406030204" pitchFamily="18" charset="0"/>
                <a:ea typeface="Cambria" panose="02040503050406030204" pitchFamily="18" charset="0"/>
                <a:cs typeface="Roboto"/>
                <a:sym typeface="Roboto"/>
              </a:rPr>
              <a:t>Personalized Product     Recommendations </a:t>
            </a:r>
            <a:endParaRPr sz="2400" i="1" dirty="0">
              <a:solidFill>
                <a:schemeClr val="lt1"/>
              </a:solidFill>
              <a:latin typeface="Cambria" panose="02040503050406030204" pitchFamily="18" charset="0"/>
              <a:ea typeface="Cambria" panose="02040503050406030204" pitchFamily="18" charset="0"/>
              <a:cs typeface="Roboto"/>
              <a:sym typeface="Roboto"/>
            </a:endParaRPr>
          </a:p>
          <a:p>
            <a:pPr marL="0" lvl="0" indent="0" algn="l" rtl="0">
              <a:spcBef>
                <a:spcPts val="0"/>
              </a:spcBef>
              <a:spcAft>
                <a:spcPts val="0"/>
              </a:spcAft>
              <a:buNone/>
            </a:pPr>
            <a:r>
              <a:rPr lang="en" sz="2400" b="1" i="1" dirty="0">
                <a:solidFill>
                  <a:schemeClr val="lt1"/>
                </a:solidFill>
                <a:latin typeface="Cambria" panose="02040503050406030204" pitchFamily="18" charset="0"/>
                <a:ea typeface="Cambria" panose="02040503050406030204" pitchFamily="18" charset="0"/>
                <a:cs typeface="Roboto"/>
                <a:sym typeface="Roboto"/>
              </a:rPr>
              <a:t>Team Name: </a:t>
            </a:r>
            <a:r>
              <a:rPr lang="en" sz="2400" i="1" dirty="0">
                <a:solidFill>
                  <a:schemeClr val="lt1"/>
                </a:solidFill>
                <a:latin typeface="Cambria" panose="02040503050406030204" pitchFamily="18" charset="0"/>
                <a:ea typeface="Cambria" panose="02040503050406030204" pitchFamily="18" charset="0"/>
                <a:cs typeface="Roboto"/>
                <a:sym typeface="Roboto"/>
              </a:rPr>
              <a:t>Console.log</a:t>
            </a:r>
            <a:endParaRPr sz="2400" i="1" dirty="0">
              <a:solidFill>
                <a:schemeClr val="lt1"/>
              </a:solidFill>
              <a:latin typeface="Cambria" panose="02040503050406030204" pitchFamily="18" charset="0"/>
              <a:ea typeface="Cambria" panose="02040503050406030204" pitchFamily="18" charset="0"/>
              <a:cs typeface="Roboto"/>
              <a:sym typeface="Roboto"/>
            </a:endParaRPr>
          </a:p>
          <a:p>
            <a:pPr marL="0" lvl="0" indent="0" algn="ctr" rtl="0">
              <a:spcBef>
                <a:spcPts val="0"/>
              </a:spcBef>
              <a:spcAft>
                <a:spcPts val="0"/>
              </a:spcAft>
              <a:buNone/>
            </a:pPr>
            <a:endParaRPr sz="2400" b="1" i="1" dirty="0">
              <a:solidFill>
                <a:schemeClr val="lt1"/>
              </a:solidFill>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5" name="Rectangle 4">
            <a:extLst>
              <a:ext uri="{FF2B5EF4-FFF2-40B4-BE49-F238E27FC236}">
                <a16:creationId xmlns:a16="http://schemas.microsoft.com/office/drawing/2014/main" id="{F1C83B66-317E-F669-3F45-4AA36BBE94B7}"/>
              </a:ext>
            </a:extLst>
          </p:cNvPr>
          <p:cNvSpPr/>
          <p:nvPr/>
        </p:nvSpPr>
        <p:spPr>
          <a:xfrm>
            <a:off x="4572001"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solidFill>
                <a:srgbClr val="FFC000"/>
              </a:solidFill>
            </a:endParaRPr>
          </a:p>
        </p:txBody>
      </p:sp>
      <p:sp>
        <p:nvSpPr>
          <p:cNvPr id="4" name="Rectangle 3">
            <a:extLst>
              <a:ext uri="{FF2B5EF4-FFF2-40B4-BE49-F238E27FC236}">
                <a16:creationId xmlns:a16="http://schemas.microsoft.com/office/drawing/2014/main" id="{792ED557-B187-1C4A-5C57-FE05417E5B5A}"/>
              </a:ext>
            </a:extLst>
          </p:cNvPr>
          <p:cNvSpPr/>
          <p:nvPr/>
        </p:nvSpPr>
        <p:spPr>
          <a:xfrm>
            <a:off x="0" y="0"/>
            <a:ext cx="5821680" cy="689931"/>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Google Shape;87;p19"/>
          <p:cNvSpPr txBox="1"/>
          <p:nvPr/>
        </p:nvSpPr>
        <p:spPr>
          <a:xfrm>
            <a:off x="528710" y="35693"/>
            <a:ext cx="5236226"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dirty="0">
                <a:solidFill>
                  <a:schemeClr val="bg1"/>
                </a:solidFill>
                <a:latin typeface="Roboto Mono"/>
                <a:ea typeface="Roboto Mono"/>
                <a:cs typeface="Roboto Mono"/>
                <a:sym typeface="Roboto Mono"/>
              </a:rPr>
              <a:t>Evaluation Metrics</a:t>
            </a:r>
            <a:endParaRPr sz="2400" b="1" i="0" u="none" strike="noStrike" cap="none" dirty="0">
              <a:solidFill>
                <a:schemeClr val="bg1"/>
              </a:solidFill>
              <a:latin typeface="Roboto Mono"/>
              <a:ea typeface="Roboto Mono"/>
              <a:cs typeface="Roboto Mono"/>
              <a:sym typeface="Roboto Mono"/>
            </a:endParaRPr>
          </a:p>
        </p:txBody>
      </p:sp>
      <p:sp>
        <p:nvSpPr>
          <p:cNvPr id="2" name="TextBox 1">
            <a:extLst>
              <a:ext uri="{FF2B5EF4-FFF2-40B4-BE49-F238E27FC236}">
                <a16:creationId xmlns:a16="http://schemas.microsoft.com/office/drawing/2014/main" id="{60D5A407-CC2E-5040-C2BC-8C856FDACCA7}"/>
              </a:ext>
            </a:extLst>
          </p:cNvPr>
          <p:cNvSpPr txBox="1"/>
          <p:nvPr/>
        </p:nvSpPr>
        <p:spPr>
          <a:xfrm>
            <a:off x="175260" y="1051560"/>
            <a:ext cx="4869180" cy="2693045"/>
          </a:xfrm>
          <a:prstGeom prst="rect">
            <a:avLst/>
          </a:prstGeom>
          <a:noFill/>
        </p:spPr>
        <p:txBody>
          <a:bodyPr wrap="square" rtlCol="0">
            <a:spAutoFit/>
          </a:bodyPr>
          <a:lstStyle/>
          <a:p>
            <a:pPr marL="285750" indent="-285750">
              <a:buFont typeface="Arial" panose="020B0604020202020204" pitchFamily="34" charset="0"/>
              <a:buChar char="•"/>
            </a:pPr>
            <a:r>
              <a:rPr lang="en-US" sz="1300" b="1" dirty="0">
                <a:latin typeface="Calibri" panose="020F0502020204030204" pitchFamily="34" charset="0"/>
                <a:ea typeface="Calibri" panose="020F0502020204030204" pitchFamily="34" charset="0"/>
                <a:cs typeface="Calibri" panose="020F0502020204030204" pitchFamily="34" charset="0"/>
              </a:rPr>
              <a:t>Click-Through Rate (CTR): </a:t>
            </a:r>
            <a:r>
              <a:rPr lang="en-US" sz="1300" dirty="0">
                <a:latin typeface="Calibri" panose="020F0502020204030204" pitchFamily="34" charset="0"/>
                <a:ea typeface="Calibri" panose="020F0502020204030204" pitchFamily="34" charset="0"/>
                <a:cs typeface="Calibri" panose="020F0502020204030204" pitchFamily="34" charset="0"/>
              </a:rPr>
              <a:t>Measures the ratio of clicks on recommended items to the total number of recommendations.</a:t>
            </a:r>
          </a:p>
          <a:p>
            <a:pPr marL="285750" indent="-285750">
              <a:buFont typeface="Arial" panose="020B0604020202020204" pitchFamily="34" charset="0"/>
              <a:buChar char="•"/>
            </a:pPr>
            <a:r>
              <a:rPr lang="en-US" sz="1300" b="1" dirty="0">
                <a:latin typeface="Calibri" panose="020F0502020204030204" pitchFamily="34" charset="0"/>
                <a:ea typeface="Calibri" panose="020F0502020204030204" pitchFamily="34" charset="0"/>
                <a:cs typeface="Calibri" panose="020F0502020204030204" pitchFamily="34" charset="0"/>
              </a:rPr>
              <a:t>Conversion Rate: </a:t>
            </a:r>
            <a:r>
              <a:rPr lang="en-US" sz="1300" dirty="0">
                <a:latin typeface="Calibri" panose="020F0502020204030204" pitchFamily="34" charset="0"/>
                <a:ea typeface="Calibri" panose="020F0502020204030204" pitchFamily="34" charset="0"/>
                <a:cs typeface="Calibri" panose="020F0502020204030204" pitchFamily="34" charset="0"/>
              </a:rPr>
              <a:t>Measures the percentage of users who make a purchase after receiving recommendations.</a:t>
            </a:r>
          </a:p>
          <a:p>
            <a:pPr marL="285750" indent="-285750">
              <a:buFont typeface="Arial" panose="020B0604020202020204" pitchFamily="34" charset="0"/>
              <a:buChar char="•"/>
            </a:pPr>
            <a:r>
              <a:rPr lang="en-US" sz="1300" b="1" dirty="0">
                <a:latin typeface="Calibri" panose="020F0502020204030204" pitchFamily="34" charset="0"/>
                <a:ea typeface="Calibri" panose="020F0502020204030204" pitchFamily="34" charset="0"/>
                <a:cs typeface="Calibri" panose="020F0502020204030204" pitchFamily="34" charset="0"/>
              </a:rPr>
              <a:t>Average Order Value (AOV): </a:t>
            </a:r>
            <a:r>
              <a:rPr lang="en-US" sz="1300" dirty="0">
                <a:latin typeface="Calibri" panose="020F0502020204030204" pitchFamily="34" charset="0"/>
                <a:ea typeface="Calibri" panose="020F0502020204030204" pitchFamily="34" charset="0"/>
                <a:cs typeface="Calibri" panose="020F0502020204030204" pitchFamily="34" charset="0"/>
              </a:rPr>
              <a:t>Measures the increase in average order value.</a:t>
            </a:r>
          </a:p>
          <a:p>
            <a:pPr marL="285750" indent="-285750">
              <a:buFont typeface="Arial" panose="020B0604020202020204" pitchFamily="34" charset="0"/>
              <a:buChar char="•"/>
            </a:pPr>
            <a:r>
              <a:rPr lang="en-US" sz="1300" b="1" dirty="0">
                <a:latin typeface="Calibri" panose="020F0502020204030204" pitchFamily="34" charset="0"/>
                <a:ea typeface="Calibri" panose="020F0502020204030204" pitchFamily="34" charset="0"/>
                <a:cs typeface="Calibri" panose="020F0502020204030204" pitchFamily="34" charset="0"/>
              </a:rPr>
              <a:t>User Feedback and Surveys: </a:t>
            </a:r>
            <a:r>
              <a:rPr lang="en-US" sz="1300" dirty="0">
                <a:latin typeface="Calibri" panose="020F0502020204030204" pitchFamily="34" charset="0"/>
                <a:ea typeface="Calibri" panose="020F0502020204030204" pitchFamily="34" charset="0"/>
                <a:cs typeface="Calibri" panose="020F0502020204030204" pitchFamily="34" charset="0"/>
              </a:rPr>
              <a:t>Collect user feedback through surveys, ratings, and reviews to understand user satisfaction and perception of recommendation quality. </a:t>
            </a:r>
          </a:p>
          <a:p>
            <a:pPr marL="285750" indent="-285750">
              <a:buFont typeface="Arial" panose="020B0604020202020204" pitchFamily="34" charset="0"/>
              <a:buChar char="•"/>
            </a:pPr>
            <a:r>
              <a:rPr lang="en-US" sz="1300" b="1" dirty="0">
                <a:latin typeface="Calibri" panose="020F0502020204030204" pitchFamily="34" charset="0"/>
                <a:ea typeface="Calibri" panose="020F0502020204030204" pitchFamily="34" charset="0"/>
                <a:cs typeface="Calibri" panose="020F0502020204030204" pitchFamily="34" charset="0"/>
              </a:rPr>
              <a:t>A/B Testing and Split Testing: </a:t>
            </a:r>
            <a:r>
              <a:rPr lang="en-US" sz="1300" dirty="0">
                <a:latin typeface="Calibri" panose="020F0502020204030204" pitchFamily="34" charset="0"/>
                <a:ea typeface="Calibri" panose="020F0502020204030204" pitchFamily="34" charset="0"/>
                <a:cs typeface="Calibri" panose="020F0502020204030204" pitchFamily="34" charset="0"/>
              </a:rPr>
              <a:t>Conduct controlled experiments where users are randomly assigned to different recommendation algorithms or strategies. This allows you to compare the performance of different approaches in a real-world setting.</a:t>
            </a:r>
          </a:p>
        </p:txBody>
      </p:sp>
    </p:spTree>
    <p:extLst>
      <p:ext uri="{BB962C8B-B14F-4D97-AF65-F5344CB8AC3E}">
        <p14:creationId xmlns:p14="http://schemas.microsoft.com/office/powerpoint/2010/main" val="35208096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31" name="Rectangle 30">
            <a:extLst>
              <a:ext uri="{FF2B5EF4-FFF2-40B4-BE49-F238E27FC236}">
                <a16:creationId xmlns:a16="http://schemas.microsoft.com/office/drawing/2014/main" id="{56C2283D-22EA-72F9-B9C9-8CD4F23E39AB}"/>
              </a:ext>
            </a:extLst>
          </p:cNvPr>
          <p:cNvSpPr/>
          <p:nvPr/>
        </p:nvSpPr>
        <p:spPr>
          <a:xfrm>
            <a:off x="4543425" y="540525"/>
            <a:ext cx="4600575" cy="460297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F2BC4E4-991C-B343-A0FB-99150043DECB}"/>
              </a:ext>
            </a:extLst>
          </p:cNvPr>
          <p:cNvSpPr/>
          <p:nvPr/>
        </p:nvSpPr>
        <p:spPr>
          <a:xfrm>
            <a:off x="0" y="689931"/>
            <a:ext cx="4822031" cy="4453569"/>
          </a:xfrm>
          <a:prstGeom prst="rect">
            <a:avLst/>
          </a:prstGeom>
          <a:solidFill>
            <a:schemeClr val="bg1">
              <a:lumMod val="9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F1C83B66-317E-F669-3F45-4AA36BBE94B7}"/>
              </a:ext>
            </a:extLst>
          </p:cNvPr>
          <p:cNvSpPr/>
          <p:nvPr/>
        </p:nvSpPr>
        <p:spPr>
          <a:xfrm>
            <a:off x="4572001"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solidFill>
                <a:srgbClr val="FFC000"/>
              </a:solidFill>
            </a:endParaRPr>
          </a:p>
        </p:txBody>
      </p:sp>
      <p:sp>
        <p:nvSpPr>
          <p:cNvPr id="4" name="Rectangle 3">
            <a:extLst>
              <a:ext uri="{FF2B5EF4-FFF2-40B4-BE49-F238E27FC236}">
                <a16:creationId xmlns:a16="http://schemas.microsoft.com/office/drawing/2014/main" id="{792ED557-B187-1C4A-5C57-FE05417E5B5A}"/>
              </a:ext>
            </a:extLst>
          </p:cNvPr>
          <p:cNvSpPr/>
          <p:nvPr/>
        </p:nvSpPr>
        <p:spPr>
          <a:xfrm>
            <a:off x="0" y="-15240"/>
            <a:ext cx="5379244" cy="689931"/>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Google Shape;87;p19"/>
          <p:cNvSpPr txBox="1"/>
          <p:nvPr/>
        </p:nvSpPr>
        <p:spPr>
          <a:xfrm>
            <a:off x="528710" y="55251"/>
            <a:ext cx="3936610"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chemeClr val="bg1"/>
                </a:solidFill>
                <a:latin typeface="Roboto Mono"/>
                <a:ea typeface="Roboto Mono"/>
                <a:cs typeface="Roboto Mono"/>
                <a:sym typeface="Roboto Mono"/>
              </a:rPr>
              <a:t>Strengths</a:t>
            </a:r>
            <a:endParaRPr sz="2400" b="1" i="0" u="none" strike="noStrike" cap="none" dirty="0">
              <a:solidFill>
                <a:schemeClr val="bg1"/>
              </a:solidFill>
              <a:latin typeface="Roboto Mono"/>
              <a:ea typeface="Roboto Mono"/>
              <a:cs typeface="Roboto Mono"/>
              <a:sym typeface="Roboto Mono"/>
            </a:endParaRPr>
          </a:p>
        </p:txBody>
      </p:sp>
      <p:sp>
        <p:nvSpPr>
          <p:cNvPr id="7" name="TextBox 6">
            <a:extLst>
              <a:ext uri="{FF2B5EF4-FFF2-40B4-BE49-F238E27FC236}">
                <a16:creationId xmlns:a16="http://schemas.microsoft.com/office/drawing/2014/main" id="{F62D5949-129E-C897-3DEF-EBE60CFBD0A0}"/>
              </a:ext>
            </a:extLst>
          </p:cNvPr>
          <p:cNvSpPr txBox="1"/>
          <p:nvPr/>
        </p:nvSpPr>
        <p:spPr>
          <a:xfrm>
            <a:off x="199073" y="955923"/>
            <a:ext cx="4236720" cy="2862322"/>
          </a:xfrm>
          <a:prstGeom prst="rect">
            <a:avLst/>
          </a:prstGeom>
          <a:noFill/>
        </p:spPr>
        <p:txBody>
          <a:bodyPr wrap="square" rtlCol="0">
            <a:spAutoFit/>
          </a:bodyPr>
          <a:lstStyle/>
          <a:p>
            <a:pPr marL="228600" indent="-2286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Learning from Interaction: </a:t>
            </a:r>
            <a:r>
              <a:rPr lang="en-US" sz="1200" dirty="0">
                <a:latin typeface="Calibri" panose="020F0502020204030204" pitchFamily="34" charset="0"/>
                <a:ea typeface="Calibri" panose="020F0502020204030204" pitchFamily="34" charset="0"/>
                <a:cs typeface="Calibri" panose="020F0502020204030204" pitchFamily="34" charset="0"/>
              </a:rPr>
              <a:t>Reinforcement Learning learns through trial and error by interacting with an environment, enabling agents to adapt and improve their behavior over time.</a:t>
            </a:r>
          </a:p>
          <a:p>
            <a:pPr marL="228600" indent="-2286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User-Centric Recommendations: </a:t>
            </a:r>
            <a:r>
              <a:rPr lang="en-US" sz="1200" dirty="0">
                <a:latin typeface="Calibri" panose="020F0502020204030204" pitchFamily="34" charset="0"/>
                <a:ea typeface="Calibri" panose="020F0502020204030204" pitchFamily="34" charset="0"/>
                <a:cs typeface="Calibri" panose="020F0502020204030204" pitchFamily="34" charset="0"/>
              </a:rPr>
              <a:t>Collaborative Filtering focuses on user behavior and preferences, offering personalized recommendations based on the behaviors and choices of similar users.</a:t>
            </a:r>
          </a:p>
          <a:p>
            <a:pPr marL="228600" indent="-2286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Flexibility Across Domains: </a:t>
            </a:r>
            <a:r>
              <a:rPr lang="en-US" sz="1200" dirty="0">
                <a:latin typeface="Calibri" panose="020F0502020204030204" pitchFamily="34" charset="0"/>
                <a:ea typeface="Calibri" panose="020F0502020204030204" pitchFamily="34" charset="0"/>
                <a:cs typeface="Calibri" panose="020F0502020204030204" pitchFamily="34" charset="0"/>
              </a:rPr>
              <a:t> Our model is versatile and can be applied to a wide range of domains.</a:t>
            </a:r>
          </a:p>
          <a:p>
            <a:pPr marL="228600" indent="-2286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Sequential Decision-Making</a:t>
            </a:r>
            <a:r>
              <a:rPr lang="en-US" sz="1200" dirty="0">
                <a:latin typeface="Calibri" panose="020F0502020204030204" pitchFamily="34" charset="0"/>
                <a:ea typeface="Calibri" panose="020F0502020204030204" pitchFamily="34" charset="0"/>
                <a:cs typeface="Calibri" panose="020F0502020204030204" pitchFamily="34" charset="0"/>
              </a:rPr>
              <a:t>: RL excels in tasks involving sequences of decisions. It's capable of optimizing long-term strategies, considering the cumulative impact of decisions.</a:t>
            </a:r>
          </a:p>
          <a:p>
            <a:pPr marL="228600" indent="-228600">
              <a:buFont typeface="+mj-lt"/>
              <a:buAutoNum type="arabicPeriod"/>
            </a:pPr>
            <a:endParaRPr lang="en-US" sz="1200" dirty="0">
              <a:latin typeface="Calibri" panose="020F0502020204030204" pitchFamily="34" charset="0"/>
              <a:ea typeface="Calibri" panose="020F0502020204030204" pitchFamily="34" charset="0"/>
              <a:cs typeface="Calibri" panose="020F0502020204030204" pitchFamily="34" charset="0"/>
            </a:endParaRPr>
          </a:p>
          <a:p>
            <a:pPr marL="228600" indent="-228600">
              <a:buFont typeface="+mj-lt"/>
              <a:buAutoNum type="arabicPeriod"/>
            </a:pPr>
            <a:endParaRPr lang="en-US" sz="1200" dirty="0">
              <a:latin typeface="Calibri" panose="020F0502020204030204" pitchFamily="34" charset="0"/>
              <a:ea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5E1BE9E8-2800-EC06-22E7-2D859995C2C5}"/>
              </a:ext>
            </a:extLst>
          </p:cNvPr>
          <p:cNvSpPr txBox="1"/>
          <p:nvPr/>
        </p:nvSpPr>
        <p:spPr>
          <a:xfrm>
            <a:off x="4822031" y="955923"/>
            <a:ext cx="4236720" cy="3231654"/>
          </a:xfrm>
          <a:prstGeom prst="rect">
            <a:avLst/>
          </a:prstGeom>
          <a:noFill/>
        </p:spPr>
        <p:txBody>
          <a:bodyPr wrap="square" rtlCol="0">
            <a:spAutoFit/>
          </a:bodyPr>
          <a:lstStyle/>
          <a:p>
            <a:pPr marL="342900" indent="-342900">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Limited data</a:t>
            </a:r>
            <a:r>
              <a:rPr lang="en-US" sz="1200" dirty="0">
                <a:latin typeface="Calibri" panose="020F0502020204030204" pitchFamily="34" charset="0"/>
                <a:ea typeface="Calibri" panose="020F0502020204030204" pitchFamily="34" charset="0"/>
                <a:cs typeface="Calibri" panose="020F0502020204030204" pitchFamily="34" charset="0"/>
              </a:rPr>
              <a:t>: Machine learning models, including collaborative filtering and content-based methods, require sufficient data to learn patterns and relationships. Limited data may lead to overfitting, where models learn noise rather than meaningful patterns.</a:t>
            </a:r>
          </a:p>
          <a:p>
            <a:pPr marL="342900" indent="-342900">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Computational load: </a:t>
            </a:r>
            <a:r>
              <a:rPr lang="en-US" sz="1200" dirty="0">
                <a:latin typeface="Calibri" panose="020F0502020204030204" pitchFamily="34" charset="0"/>
                <a:ea typeface="Calibri" panose="020F0502020204030204" pitchFamily="34" charset="0"/>
                <a:cs typeface="Calibri" panose="020F0502020204030204" pitchFamily="34" charset="0"/>
              </a:rPr>
              <a:t>As the user and item base grows, the computation and storage requirements for collaborative filtering can become resource-intensive.</a:t>
            </a:r>
          </a:p>
          <a:p>
            <a:pPr marL="342900" indent="-342900">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Cold Start Problem: </a:t>
            </a:r>
            <a:r>
              <a:rPr lang="en-US" sz="1200" dirty="0">
                <a:latin typeface="Calibri" panose="020F0502020204030204" pitchFamily="34" charset="0"/>
                <a:ea typeface="Calibri" panose="020F0502020204030204" pitchFamily="34" charset="0"/>
                <a:cs typeface="Calibri" panose="020F0502020204030204" pitchFamily="34" charset="0"/>
              </a:rPr>
              <a:t>Our recommendation algorithms can struggle with the cold start problem, particularly when dealing with new users or items that have limited historical data. Without sufficient data, the algorithm may not be able to make accurate recommendations.</a:t>
            </a:r>
          </a:p>
          <a:p>
            <a:pPr marL="342900" indent="-342900">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Gray Sheep and Black Sheep Problem</a:t>
            </a:r>
            <a:r>
              <a:rPr lang="en-US" sz="1200" dirty="0">
                <a:latin typeface="Calibri" panose="020F0502020204030204" pitchFamily="34" charset="0"/>
                <a:ea typeface="Calibri" panose="020F0502020204030204" pitchFamily="34" charset="0"/>
                <a:cs typeface="Calibri" panose="020F0502020204030204" pitchFamily="34" charset="0"/>
              </a:rPr>
              <a:t>: Some users may exhibit preferences that deviate significantly from the norm, making them challenging to accurately recommend to using collaborative filtering methods.</a:t>
            </a:r>
          </a:p>
        </p:txBody>
      </p:sp>
      <p:sp>
        <p:nvSpPr>
          <p:cNvPr id="6" name="Google Shape;87;p19">
            <a:extLst>
              <a:ext uri="{FF2B5EF4-FFF2-40B4-BE49-F238E27FC236}">
                <a16:creationId xmlns:a16="http://schemas.microsoft.com/office/drawing/2014/main" id="{EA88D7C3-4B00-DAEB-BDA1-B3A860F0323F}"/>
              </a:ext>
            </a:extLst>
          </p:cNvPr>
          <p:cNvSpPr txBox="1"/>
          <p:nvPr/>
        </p:nvSpPr>
        <p:spPr>
          <a:xfrm>
            <a:off x="5457349" y="0"/>
            <a:ext cx="3936610"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dirty="0">
                <a:solidFill>
                  <a:schemeClr val="tx1"/>
                </a:solidFill>
                <a:latin typeface="Roboto Mono"/>
                <a:ea typeface="Roboto Mono"/>
                <a:cs typeface="Roboto Mono"/>
                <a:sym typeface="Roboto Mono"/>
              </a:rPr>
              <a:t>Limitations</a:t>
            </a:r>
            <a:endParaRPr sz="2000" b="1" i="0" u="none" strike="noStrike" cap="none" dirty="0">
              <a:solidFill>
                <a:schemeClr val="tx1"/>
              </a:solidFill>
              <a:latin typeface="Roboto Mono"/>
              <a:ea typeface="Roboto Mono"/>
              <a:cs typeface="Roboto Mono"/>
              <a:sym typeface="Roboto Mono"/>
            </a:endParaRPr>
          </a:p>
        </p:txBody>
      </p:sp>
    </p:spTree>
    <p:extLst>
      <p:ext uri="{BB962C8B-B14F-4D97-AF65-F5344CB8AC3E}">
        <p14:creationId xmlns:p14="http://schemas.microsoft.com/office/powerpoint/2010/main" val="42634396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31" name="Rectangle 30">
            <a:extLst>
              <a:ext uri="{FF2B5EF4-FFF2-40B4-BE49-F238E27FC236}">
                <a16:creationId xmlns:a16="http://schemas.microsoft.com/office/drawing/2014/main" id="{56C2283D-22EA-72F9-B9C9-8CD4F23E39AB}"/>
              </a:ext>
            </a:extLst>
          </p:cNvPr>
          <p:cNvSpPr/>
          <p:nvPr/>
        </p:nvSpPr>
        <p:spPr>
          <a:xfrm>
            <a:off x="4543425" y="540525"/>
            <a:ext cx="4600575" cy="460297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F2BC4E4-991C-B343-A0FB-99150043DECB}"/>
              </a:ext>
            </a:extLst>
          </p:cNvPr>
          <p:cNvSpPr/>
          <p:nvPr/>
        </p:nvSpPr>
        <p:spPr>
          <a:xfrm>
            <a:off x="0" y="689931"/>
            <a:ext cx="4822031" cy="4453569"/>
          </a:xfrm>
          <a:prstGeom prst="rect">
            <a:avLst/>
          </a:prstGeom>
          <a:solidFill>
            <a:schemeClr val="bg1">
              <a:lumMod val="9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dirty="0"/>
          </a:p>
        </p:txBody>
      </p:sp>
      <p:sp>
        <p:nvSpPr>
          <p:cNvPr id="5" name="Rectangle 4">
            <a:extLst>
              <a:ext uri="{FF2B5EF4-FFF2-40B4-BE49-F238E27FC236}">
                <a16:creationId xmlns:a16="http://schemas.microsoft.com/office/drawing/2014/main" id="{F1C83B66-317E-F669-3F45-4AA36BBE94B7}"/>
              </a:ext>
            </a:extLst>
          </p:cNvPr>
          <p:cNvSpPr/>
          <p:nvPr/>
        </p:nvSpPr>
        <p:spPr>
          <a:xfrm>
            <a:off x="4572001"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solidFill>
                <a:srgbClr val="FFC000"/>
              </a:solidFill>
            </a:endParaRPr>
          </a:p>
        </p:txBody>
      </p:sp>
      <p:sp>
        <p:nvSpPr>
          <p:cNvPr id="4" name="Rectangle 3">
            <a:extLst>
              <a:ext uri="{FF2B5EF4-FFF2-40B4-BE49-F238E27FC236}">
                <a16:creationId xmlns:a16="http://schemas.microsoft.com/office/drawing/2014/main" id="{792ED557-B187-1C4A-5C57-FE05417E5B5A}"/>
              </a:ext>
            </a:extLst>
          </p:cNvPr>
          <p:cNvSpPr/>
          <p:nvPr/>
        </p:nvSpPr>
        <p:spPr>
          <a:xfrm>
            <a:off x="0" y="-15240"/>
            <a:ext cx="5379244" cy="689931"/>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Google Shape;87;p19"/>
          <p:cNvSpPr txBox="1"/>
          <p:nvPr/>
        </p:nvSpPr>
        <p:spPr>
          <a:xfrm>
            <a:off x="528710" y="55251"/>
            <a:ext cx="5236226"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dirty="0">
                <a:solidFill>
                  <a:schemeClr val="bg1"/>
                </a:solidFill>
                <a:latin typeface="Roboto Mono"/>
                <a:ea typeface="Roboto Mono"/>
                <a:cs typeface="Roboto Mono"/>
                <a:sym typeface="Roboto Mono"/>
              </a:rPr>
              <a:t>Future Scope</a:t>
            </a:r>
            <a:endParaRPr sz="2400" b="1" i="0" u="none" strike="noStrike" cap="none" dirty="0">
              <a:solidFill>
                <a:schemeClr val="bg1"/>
              </a:solidFill>
              <a:latin typeface="Roboto Mono"/>
              <a:ea typeface="Roboto Mono"/>
              <a:cs typeface="Roboto Mono"/>
              <a:sym typeface="Roboto Mono"/>
            </a:endParaRPr>
          </a:p>
        </p:txBody>
      </p:sp>
      <p:sp>
        <p:nvSpPr>
          <p:cNvPr id="2" name="TextBox 1">
            <a:extLst>
              <a:ext uri="{FF2B5EF4-FFF2-40B4-BE49-F238E27FC236}">
                <a16:creationId xmlns:a16="http://schemas.microsoft.com/office/drawing/2014/main" id="{2519D8CD-9E30-30B0-829A-F7A6584BC679}"/>
              </a:ext>
            </a:extLst>
          </p:cNvPr>
          <p:cNvSpPr txBox="1"/>
          <p:nvPr/>
        </p:nvSpPr>
        <p:spPr>
          <a:xfrm>
            <a:off x="85725" y="771688"/>
            <a:ext cx="5293519" cy="369332"/>
          </a:xfrm>
          <a:prstGeom prst="rect">
            <a:avLst/>
          </a:prstGeom>
          <a:noFill/>
        </p:spPr>
        <p:txBody>
          <a:bodyPr wrap="square" rtlCol="0">
            <a:spAutoFit/>
          </a:bodyPr>
          <a:lstStyle/>
          <a:p>
            <a:r>
              <a:rPr lang="en-US" sz="1800" b="1" dirty="0">
                <a:latin typeface="Calibri" panose="020F0502020204030204" pitchFamily="34" charset="0"/>
                <a:ea typeface="Calibri" panose="020F0502020204030204" pitchFamily="34" charset="0"/>
                <a:cs typeface="Calibri" panose="020F0502020204030204" pitchFamily="34" charset="0"/>
              </a:rPr>
              <a:t>Algorithm</a:t>
            </a:r>
            <a:r>
              <a:rPr lang="en-US" sz="1600" b="1" dirty="0">
                <a:latin typeface="Calibri" panose="020F0502020204030204" pitchFamily="34" charset="0"/>
                <a:ea typeface="Calibri" panose="020F0502020204030204" pitchFamily="34" charset="0"/>
                <a:cs typeface="Calibri" panose="020F0502020204030204" pitchFamily="34" charset="0"/>
              </a:rPr>
              <a:t> </a:t>
            </a:r>
          </a:p>
        </p:txBody>
      </p:sp>
      <p:sp>
        <p:nvSpPr>
          <p:cNvPr id="3" name="TextBox 2">
            <a:extLst>
              <a:ext uri="{FF2B5EF4-FFF2-40B4-BE49-F238E27FC236}">
                <a16:creationId xmlns:a16="http://schemas.microsoft.com/office/drawing/2014/main" id="{539CE9A0-6D48-042E-C024-B680E1E8DE85}"/>
              </a:ext>
            </a:extLst>
          </p:cNvPr>
          <p:cNvSpPr txBox="1"/>
          <p:nvPr/>
        </p:nvSpPr>
        <p:spPr>
          <a:xfrm>
            <a:off x="5031105" y="772684"/>
            <a:ext cx="5293519" cy="369332"/>
          </a:xfrm>
          <a:prstGeom prst="rect">
            <a:avLst/>
          </a:prstGeom>
          <a:noFill/>
        </p:spPr>
        <p:txBody>
          <a:bodyPr wrap="square" rtlCol="0">
            <a:spAutoFit/>
          </a:bodyPr>
          <a:lstStyle/>
          <a:p>
            <a:r>
              <a:rPr lang="en-US" sz="1600" b="1" dirty="0">
                <a:latin typeface="Calibri" panose="020F0502020204030204" pitchFamily="34" charset="0"/>
                <a:ea typeface="Calibri" panose="020F0502020204030204" pitchFamily="34" charset="0"/>
                <a:cs typeface="Calibri" panose="020F0502020204030204" pitchFamily="34" charset="0"/>
              </a:rPr>
              <a:t>Extending Use </a:t>
            </a:r>
            <a:r>
              <a:rPr lang="en-US" sz="1800" b="1" dirty="0">
                <a:latin typeface="Calibri" panose="020F0502020204030204" pitchFamily="34" charset="0"/>
                <a:ea typeface="Calibri" panose="020F0502020204030204" pitchFamily="34" charset="0"/>
                <a:cs typeface="Calibri" panose="020F0502020204030204" pitchFamily="34" charset="0"/>
              </a:rPr>
              <a:t>Cases</a:t>
            </a:r>
            <a:endParaRPr lang="en-US" sz="1600" b="1" dirty="0">
              <a:latin typeface="Calibri" panose="020F0502020204030204" pitchFamily="34" charset="0"/>
              <a:ea typeface="Calibri" panose="020F0502020204030204" pitchFamily="34" charset="0"/>
              <a:cs typeface="Calibri" panose="020F0502020204030204" pitchFamily="34" charset="0"/>
            </a:endParaRPr>
          </a:p>
        </p:txBody>
      </p:sp>
      <p:sp>
        <p:nvSpPr>
          <p:cNvPr id="7" name="TextBox 6">
            <a:extLst>
              <a:ext uri="{FF2B5EF4-FFF2-40B4-BE49-F238E27FC236}">
                <a16:creationId xmlns:a16="http://schemas.microsoft.com/office/drawing/2014/main" id="{F62D5949-129E-C897-3DEF-EBE60CFBD0A0}"/>
              </a:ext>
            </a:extLst>
          </p:cNvPr>
          <p:cNvSpPr txBox="1"/>
          <p:nvPr/>
        </p:nvSpPr>
        <p:spPr>
          <a:xfrm>
            <a:off x="228600" y="1264920"/>
            <a:ext cx="4236720" cy="2339102"/>
          </a:xfrm>
          <a:prstGeom prst="rect">
            <a:avLst/>
          </a:prstGeom>
          <a:noFill/>
        </p:spPr>
        <p:txBody>
          <a:bodyPr wrap="square" rtlCol="0">
            <a:spAutoFit/>
          </a:bodyPr>
          <a:lstStyle/>
          <a:p>
            <a:pPr marL="342900" indent="-342900">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Using Deep Learning algorithms on image data</a:t>
            </a:r>
            <a:r>
              <a:rPr lang="en-US" sz="1200" dirty="0">
                <a:latin typeface="Calibri" panose="020F0502020204030204" pitchFamily="34" charset="0"/>
                <a:ea typeface="Calibri" panose="020F0502020204030204" pitchFamily="34" charset="0"/>
                <a:cs typeface="Calibri" panose="020F0502020204030204" pitchFamily="34" charset="0"/>
              </a:rPr>
              <a:t>: Image-based recommendations can suggest visually similar products based on shared visual features. Users who like a certain style of clothing or product can be recommended items with similar visual attributes.</a:t>
            </a:r>
          </a:p>
          <a:p>
            <a:pPr marL="342900" indent="-342900">
              <a:buAutoNum type="arabicPeriod"/>
            </a:pPr>
            <a:endParaRPr lang="en-US" sz="1200" dirty="0">
              <a:latin typeface="Calibri" panose="020F0502020204030204" pitchFamily="34" charset="0"/>
              <a:ea typeface="Calibri" panose="020F0502020204030204" pitchFamily="34" charset="0"/>
              <a:cs typeface="Calibri" panose="020F0502020204030204" pitchFamily="34" charset="0"/>
            </a:endParaRPr>
          </a:p>
          <a:p>
            <a:pPr marL="342900" indent="-342900">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Graph Neural Networks (GNNs) </a:t>
            </a:r>
            <a:r>
              <a:rPr lang="en-US" sz="1200" dirty="0">
                <a:latin typeface="Calibri" panose="020F0502020204030204" pitchFamily="34" charset="0"/>
                <a:ea typeface="Calibri" panose="020F0502020204030204" pitchFamily="34" charset="0"/>
                <a:cs typeface="Calibri" panose="020F0502020204030204" pitchFamily="34" charset="0"/>
              </a:rPr>
              <a:t>revolutionize e-commerce recommendation systems by leveraging interconnected user-product networks. GNNs capture intricate relationships, enhancing personalization, cross-domain suggestions, and mitigating cold start challenges. </a:t>
            </a:r>
            <a:endParaRPr lang="en-US" dirty="0"/>
          </a:p>
          <a:p>
            <a:pPr marL="342900" indent="-342900">
              <a:buAutoNum type="arabicPeriod"/>
            </a:pPr>
            <a:endParaRPr lang="en-US" dirty="0"/>
          </a:p>
        </p:txBody>
      </p:sp>
      <p:sp>
        <p:nvSpPr>
          <p:cNvPr id="8" name="TextBox 7">
            <a:extLst>
              <a:ext uri="{FF2B5EF4-FFF2-40B4-BE49-F238E27FC236}">
                <a16:creationId xmlns:a16="http://schemas.microsoft.com/office/drawing/2014/main" id="{5E1BE9E8-2800-EC06-22E7-2D859995C2C5}"/>
              </a:ext>
            </a:extLst>
          </p:cNvPr>
          <p:cNvSpPr txBox="1"/>
          <p:nvPr/>
        </p:nvSpPr>
        <p:spPr>
          <a:xfrm>
            <a:off x="4907281" y="1251422"/>
            <a:ext cx="4236720" cy="2677656"/>
          </a:xfrm>
          <a:prstGeom prst="rect">
            <a:avLst/>
          </a:prstGeom>
          <a:noFill/>
        </p:spPr>
        <p:txBody>
          <a:bodyPr wrap="square" rtlCol="0">
            <a:spAutoFit/>
          </a:bodyPr>
          <a:lstStyle/>
          <a:p>
            <a:pPr marL="342900" indent="-342900">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Trending near you</a:t>
            </a:r>
            <a:r>
              <a:rPr lang="en-US" sz="1200" dirty="0">
                <a:latin typeface="Calibri" panose="020F0502020204030204" pitchFamily="34" charset="0"/>
                <a:ea typeface="Calibri" panose="020F0502020204030204" pitchFamily="34" charset="0"/>
                <a:cs typeface="Calibri" panose="020F0502020204030204" pitchFamily="34" charset="0"/>
              </a:rPr>
              <a:t>: Using user demography to find the trending products in a region. Highlighting trending and popular products among other customers will create a sense of urgency and encourage exploration of new items.</a:t>
            </a:r>
          </a:p>
          <a:p>
            <a:pPr marL="342900" indent="-342900">
              <a:buAutoNum type="arabicPeriod"/>
            </a:pPr>
            <a:endParaRPr lang="en-US" sz="1200" dirty="0">
              <a:latin typeface="Calibri" panose="020F0502020204030204" pitchFamily="34" charset="0"/>
              <a:ea typeface="Calibri" panose="020F0502020204030204" pitchFamily="34" charset="0"/>
              <a:cs typeface="Calibri" panose="020F0502020204030204" pitchFamily="34" charset="0"/>
            </a:endParaRPr>
          </a:p>
          <a:p>
            <a:pPr marL="342900" indent="-342900">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Personalized Deals and Discounts: </a:t>
            </a:r>
            <a:r>
              <a:rPr lang="en-US" sz="1200" dirty="0">
                <a:latin typeface="Calibri" panose="020F0502020204030204" pitchFamily="34" charset="0"/>
                <a:ea typeface="Calibri" panose="020F0502020204030204" pitchFamily="34" charset="0"/>
                <a:cs typeface="Calibri" panose="020F0502020204030204" pitchFamily="34" charset="0"/>
              </a:rPr>
              <a:t>Offering exclusive discounts or deals on products that align with the customer's preferences and purchase history, creating a sense of personal value.</a:t>
            </a:r>
          </a:p>
          <a:p>
            <a:pPr marL="342900" indent="-342900">
              <a:buAutoNum type="arabicPeriod"/>
            </a:pPr>
            <a:endParaRPr lang="en-US" sz="1200" dirty="0">
              <a:latin typeface="Calibri" panose="020F0502020204030204" pitchFamily="34" charset="0"/>
              <a:ea typeface="Calibri" panose="020F0502020204030204" pitchFamily="34" charset="0"/>
              <a:cs typeface="Calibri" panose="020F0502020204030204" pitchFamily="34" charset="0"/>
            </a:endParaRPr>
          </a:p>
          <a:p>
            <a:pPr marL="342900" indent="-342900">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Seasonal and Occasion-Based Recommendations: </a:t>
            </a:r>
            <a:r>
              <a:rPr lang="en-US" sz="1200" dirty="0">
                <a:latin typeface="Calibri" panose="020F0502020204030204" pitchFamily="34" charset="0"/>
                <a:ea typeface="Calibri" panose="020F0502020204030204" pitchFamily="34" charset="0"/>
                <a:cs typeface="Calibri" panose="020F0502020204030204" pitchFamily="34" charset="0"/>
              </a:rPr>
              <a:t>Recommending products suitable for specific seasons, holidays, or occasions (e.g., back-to-school, Valentine's Day), enhancing the relevance of our suggestions.</a:t>
            </a:r>
          </a:p>
        </p:txBody>
      </p:sp>
    </p:spTree>
    <p:extLst>
      <p:ext uri="{BB962C8B-B14F-4D97-AF65-F5344CB8AC3E}">
        <p14:creationId xmlns:p14="http://schemas.microsoft.com/office/powerpoint/2010/main" val="233612388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4"/>
          <p:cNvSpPr txBox="1">
            <a:spLocks noGrp="1"/>
          </p:cNvSpPr>
          <p:nvPr>
            <p:ph type="title" idx="4294967295"/>
          </p:nvPr>
        </p:nvSpPr>
        <p:spPr>
          <a:xfrm>
            <a:off x="1360650" y="2693398"/>
            <a:ext cx="6422700" cy="612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7200" b="1" i="1">
                <a:solidFill>
                  <a:schemeClr val="lt1"/>
                </a:solidFill>
                <a:latin typeface="Roboto"/>
                <a:ea typeface="Roboto"/>
                <a:cs typeface="Roboto"/>
                <a:sym typeface="Roboto"/>
              </a:rPr>
              <a:t>Thank You</a:t>
            </a:r>
            <a:endParaRPr sz="7200" b="1" i="1">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61" name="Google Shape;61;p15"/>
          <p:cNvPicPr preferRelativeResize="0"/>
          <p:nvPr/>
        </p:nvPicPr>
        <p:blipFill rotWithShape="1">
          <a:blip r:embed="rId3">
            <a:alphaModFix/>
          </a:blip>
          <a:srcRect b="4580"/>
          <a:stretch/>
        </p:blipFill>
        <p:spPr>
          <a:xfrm>
            <a:off x="0" y="0"/>
            <a:ext cx="9147575" cy="5143500"/>
          </a:xfrm>
          <a:prstGeom prst="rect">
            <a:avLst/>
          </a:prstGeom>
          <a:noFill/>
          <a:ln>
            <a:noFill/>
          </a:ln>
        </p:spPr>
      </p:pic>
      <p:graphicFrame>
        <p:nvGraphicFramePr>
          <p:cNvPr id="63" name="Google Shape;63;p15"/>
          <p:cNvGraphicFramePr/>
          <p:nvPr>
            <p:extLst>
              <p:ext uri="{D42A27DB-BD31-4B8C-83A1-F6EECF244321}">
                <p14:modId xmlns:p14="http://schemas.microsoft.com/office/powerpoint/2010/main" val="541381901"/>
              </p:ext>
            </p:extLst>
          </p:nvPr>
        </p:nvGraphicFramePr>
        <p:xfrm>
          <a:off x="195688" y="1144500"/>
          <a:ext cx="8756200" cy="3193735"/>
        </p:xfrm>
        <a:graphic>
          <a:graphicData uri="http://schemas.openxmlformats.org/drawingml/2006/table">
            <a:tbl>
              <a:tblPr>
                <a:tableStyleId>{8A107856-5554-42FB-B03E-39F5DBC370BA}</a:tableStyleId>
              </a:tblPr>
              <a:tblGrid>
                <a:gridCol w="2531425">
                  <a:extLst>
                    <a:ext uri="{9D8B030D-6E8A-4147-A177-3AD203B41FA5}">
                      <a16:colId xmlns:a16="http://schemas.microsoft.com/office/drawing/2014/main" val="20000"/>
                    </a:ext>
                  </a:extLst>
                </a:gridCol>
                <a:gridCol w="2074925">
                  <a:extLst>
                    <a:ext uri="{9D8B030D-6E8A-4147-A177-3AD203B41FA5}">
                      <a16:colId xmlns:a16="http://schemas.microsoft.com/office/drawing/2014/main" val="20001"/>
                    </a:ext>
                  </a:extLst>
                </a:gridCol>
                <a:gridCol w="2074925">
                  <a:extLst>
                    <a:ext uri="{9D8B030D-6E8A-4147-A177-3AD203B41FA5}">
                      <a16:colId xmlns:a16="http://schemas.microsoft.com/office/drawing/2014/main" val="20002"/>
                    </a:ext>
                  </a:extLst>
                </a:gridCol>
                <a:gridCol w="2074925">
                  <a:extLst>
                    <a:ext uri="{9D8B030D-6E8A-4147-A177-3AD203B41FA5}">
                      <a16:colId xmlns:a16="http://schemas.microsoft.com/office/drawing/2014/main" val="20003"/>
                    </a:ext>
                  </a:extLst>
                </a:gridCol>
              </a:tblGrid>
              <a:tr h="613000">
                <a:tc>
                  <a:txBody>
                    <a:bodyPr/>
                    <a:lstStyle/>
                    <a:p>
                      <a:pPr marL="0" marR="0" lvl="0" indent="0" algn="ctr" rtl="0">
                        <a:lnSpc>
                          <a:spcPct val="300000"/>
                        </a:lnSpc>
                        <a:spcBef>
                          <a:spcPts val="0"/>
                        </a:spcBef>
                        <a:spcAft>
                          <a:spcPts val="0"/>
                        </a:spcAft>
                        <a:buClr>
                          <a:srgbClr val="000000"/>
                        </a:buClr>
                        <a:buSzPts val="1000"/>
                        <a:buFont typeface="Arial"/>
                        <a:buNone/>
                      </a:pPr>
                      <a:r>
                        <a:rPr lang="en" sz="1600" b="1" u="none" strike="noStrike" cap="none" dirty="0">
                          <a:sym typeface="Roboto Mono"/>
                        </a:rPr>
                        <a:t>Team Name</a:t>
                      </a:r>
                      <a:endParaRPr sz="1600" b="1" u="none" strike="noStrike" cap="none" dirty="0">
                        <a:latin typeface="Calibri" panose="020F0502020204030204" pitchFamily="34" charset="0"/>
                        <a:ea typeface="Calibri" panose="020F0502020204030204" pitchFamily="34" charset="0"/>
                        <a:cs typeface="Calibri" panose="020F0502020204030204" pitchFamily="34" charset="0"/>
                        <a:sym typeface="Roboto Mono"/>
                      </a:endParaRPr>
                    </a:p>
                  </a:txBody>
                  <a:tcPr marL="28575" marR="28575" marT="19050" marB="19050"/>
                </a:tc>
                <a:tc gridSpan="3">
                  <a:txBody>
                    <a:bodyPr/>
                    <a:lstStyle/>
                    <a:p>
                      <a:pPr marL="0" marR="0" lvl="0" indent="0" algn="l" rtl="0">
                        <a:lnSpc>
                          <a:spcPct val="100000"/>
                        </a:lnSpc>
                        <a:spcBef>
                          <a:spcPts val="0"/>
                        </a:spcBef>
                        <a:spcAft>
                          <a:spcPts val="0"/>
                        </a:spcAft>
                        <a:buClr>
                          <a:srgbClr val="000000"/>
                        </a:buClr>
                        <a:buSzPts val="1000"/>
                        <a:buFont typeface="Arial"/>
                        <a:buNone/>
                      </a:pPr>
                      <a:r>
                        <a:rPr lang="en-US" sz="2000" b="0" u="none" strike="noStrike" cap="none" dirty="0" err="1">
                          <a:solidFill>
                            <a:srgbClr val="000000"/>
                          </a:solidFill>
                          <a:sym typeface="Arial"/>
                        </a:rPr>
                        <a:t>console_log</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txBody>
                  <a:tcPr marL="28575" marR="28575" marT="19050" marB="1905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613000">
                <a:tc>
                  <a:txBody>
                    <a:bodyPr/>
                    <a:lstStyle/>
                    <a:p>
                      <a:pPr marL="0" marR="0" lvl="0" indent="0" algn="ctr" rtl="0">
                        <a:lnSpc>
                          <a:spcPct val="300000"/>
                        </a:lnSpc>
                        <a:spcBef>
                          <a:spcPts val="0"/>
                        </a:spcBef>
                        <a:spcAft>
                          <a:spcPts val="0"/>
                        </a:spcAft>
                        <a:buClr>
                          <a:srgbClr val="000000"/>
                        </a:buClr>
                        <a:buSzPts val="1000"/>
                        <a:buFont typeface="Arial"/>
                        <a:buNone/>
                      </a:pPr>
                      <a:r>
                        <a:rPr lang="en" sz="1600" b="1" u="none" strike="noStrike" cap="none" dirty="0">
                          <a:sym typeface="Roboto Mono"/>
                        </a:rPr>
                        <a:t>Institute Name/Names</a:t>
                      </a:r>
                      <a:endParaRPr sz="1600" b="1" u="none" strike="noStrike" cap="none" dirty="0">
                        <a:latin typeface="Calibri" panose="020F0502020204030204" pitchFamily="34" charset="0"/>
                        <a:ea typeface="Calibri" panose="020F0502020204030204" pitchFamily="34" charset="0"/>
                        <a:cs typeface="Calibri" panose="020F0502020204030204" pitchFamily="34" charset="0"/>
                        <a:sym typeface="Roboto Mono"/>
                      </a:endParaRPr>
                    </a:p>
                  </a:txBody>
                  <a:tcPr marL="28575" marR="28575" marT="19050" marB="19050"/>
                </a:tc>
                <a:tc gridSpan="3">
                  <a:txBody>
                    <a:bodyPr/>
                    <a:lstStyle/>
                    <a:p>
                      <a:pPr marL="0" marR="0" lvl="0" indent="0" algn="l" rtl="0">
                        <a:lnSpc>
                          <a:spcPct val="100000"/>
                        </a:lnSpc>
                        <a:spcBef>
                          <a:spcPts val="0"/>
                        </a:spcBef>
                        <a:spcAft>
                          <a:spcPts val="0"/>
                        </a:spcAft>
                        <a:buClr>
                          <a:srgbClr val="000000"/>
                        </a:buClr>
                        <a:buSzPts val="1000"/>
                        <a:buFont typeface="Arial"/>
                        <a:buNone/>
                      </a:pPr>
                      <a:r>
                        <a:rPr lang="en-US" sz="2000" b="0" u="none" strike="noStrike" cap="none" dirty="0">
                          <a:solidFill>
                            <a:srgbClr val="000000"/>
                          </a:solidFill>
                          <a:sym typeface="Arial"/>
                        </a:rPr>
                        <a:t>Indian Institute of Technology, Guwahati</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txBody>
                  <a:tcPr marL="28575" marR="28575" marT="19050" marB="1905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1"/>
                  </a:ext>
                </a:extLst>
              </a:tr>
              <a:tr h="510800">
                <a:tc>
                  <a:txBody>
                    <a:bodyPr/>
                    <a:lstStyle/>
                    <a:p>
                      <a:pPr marL="0" marR="0" lvl="0" indent="0" algn="ctr" rtl="0">
                        <a:lnSpc>
                          <a:spcPct val="300000"/>
                        </a:lnSpc>
                        <a:spcBef>
                          <a:spcPts val="0"/>
                        </a:spcBef>
                        <a:spcAft>
                          <a:spcPts val="0"/>
                        </a:spcAft>
                        <a:buClr>
                          <a:srgbClr val="000000"/>
                        </a:buClr>
                        <a:buSzPts val="1000"/>
                        <a:buFont typeface="Arial"/>
                        <a:buNone/>
                      </a:pPr>
                      <a:r>
                        <a:rPr lang="en" sz="1600" b="1" u="none" strike="noStrike" cap="none" dirty="0">
                          <a:sym typeface="Roboto Mono"/>
                        </a:rPr>
                        <a:t>Team Members &gt;</a:t>
                      </a:r>
                      <a:endParaRPr sz="1600" b="1" u="none" strike="noStrike" cap="none" dirty="0">
                        <a:latin typeface="Calibri" panose="020F0502020204030204" pitchFamily="34" charset="0"/>
                        <a:ea typeface="Calibri" panose="020F0502020204030204" pitchFamily="34" charset="0"/>
                        <a:cs typeface="Calibri" panose="020F0502020204030204" pitchFamily="34" charset="0"/>
                        <a:sym typeface="Roboto Mono"/>
                      </a:endParaRPr>
                    </a:p>
                  </a:txBody>
                  <a:tcPr marL="28575" marR="28575" marT="19050" marB="19050"/>
                </a:tc>
                <a:tc>
                  <a:txBody>
                    <a:bodyPr/>
                    <a:lstStyle/>
                    <a:p>
                      <a:pPr marL="0" marR="0" lvl="0" indent="0" algn="l" rtl="0">
                        <a:lnSpc>
                          <a:spcPct val="100000"/>
                        </a:lnSpc>
                        <a:spcBef>
                          <a:spcPts val="0"/>
                        </a:spcBef>
                        <a:spcAft>
                          <a:spcPts val="0"/>
                        </a:spcAft>
                        <a:buClr>
                          <a:srgbClr val="000000"/>
                        </a:buClr>
                        <a:buSzPts val="1000"/>
                        <a:buFont typeface="Arial"/>
                        <a:buNone/>
                      </a:pPr>
                      <a:r>
                        <a:rPr lang="en" sz="2000" b="0" u="none" strike="noStrike" cap="none" dirty="0">
                          <a:solidFill>
                            <a:srgbClr val="000000"/>
                          </a:solidFill>
                          <a:sym typeface="Roboto Mono"/>
                        </a:rPr>
                        <a:t>1 (Leader)</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Roboto Mono"/>
                      </a:endParaRPr>
                    </a:p>
                  </a:txBody>
                  <a:tcPr marL="28575" marR="28575" marT="19050" marB="19050" anchor="b"/>
                </a:tc>
                <a:tc>
                  <a:txBody>
                    <a:bodyPr/>
                    <a:lstStyle/>
                    <a:p>
                      <a:pPr marL="0" marR="0" lvl="0" indent="0" algn="l" rtl="0">
                        <a:lnSpc>
                          <a:spcPct val="100000"/>
                        </a:lnSpc>
                        <a:spcBef>
                          <a:spcPts val="0"/>
                        </a:spcBef>
                        <a:spcAft>
                          <a:spcPts val="0"/>
                        </a:spcAft>
                        <a:buClr>
                          <a:srgbClr val="000000"/>
                        </a:buClr>
                        <a:buSzPts val="1000"/>
                        <a:buFont typeface="Arial"/>
                        <a:buNone/>
                      </a:pPr>
                      <a:r>
                        <a:rPr lang="en" sz="2000" b="0" u="none" strike="noStrike" cap="none" dirty="0">
                          <a:solidFill>
                            <a:srgbClr val="000000"/>
                          </a:solidFill>
                          <a:sym typeface="Roboto Mono"/>
                        </a:rPr>
                        <a:t>2</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Roboto Mono"/>
                      </a:endParaRPr>
                    </a:p>
                  </a:txBody>
                  <a:tcPr marL="28575" marR="28575" marT="19050" marB="19050" anchor="b"/>
                </a:tc>
                <a:tc>
                  <a:txBody>
                    <a:bodyPr/>
                    <a:lstStyle/>
                    <a:p>
                      <a:pPr marL="0" marR="0" lvl="0" indent="0" algn="l" rtl="0">
                        <a:lnSpc>
                          <a:spcPct val="100000"/>
                        </a:lnSpc>
                        <a:spcBef>
                          <a:spcPts val="0"/>
                        </a:spcBef>
                        <a:spcAft>
                          <a:spcPts val="0"/>
                        </a:spcAft>
                        <a:buClr>
                          <a:srgbClr val="000000"/>
                        </a:buClr>
                        <a:buSzPts val="1000"/>
                        <a:buFont typeface="Arial"/>
                        <a:buNone/>
                      </a:pPr>
                      <a:r>
                        <a:rPr lang="en" sz="2000" b="0" u="none" strike="noStrike" cap="none" dirty="0">
                          <a:solidFill>
                            <a:srgbClr val="000000"/>
                          </a:solidFill>
                          <a:sym typeface="Roboto Mono"/>
                        </a:rPr>
                        <a:t>3</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Roboto Mono"/>
                      </a:endParaRPr>
                    </a:p>
                  </a:txBody>
                  <a:tcPr marL="28575" marR="28575" marT="19050" marB="19050" anchor="b"/>
                </a:tc>
                <a:extLst>
                  <a:ext uri="{0D108BD9-81ED-4DB2-BD59-A6C34878D82A}">
                    <a16:rowId xmlns:a16="http://schemas.microsoft.com/office/drawing/2014/main" val="10002"/>
                  </a:ext>
                </a:extLst>
              </a:tr>
              <a:tr h="613000">
                <a:tc>
                  <a:txBody>
                    <a:bodyPr/>
                    <a:lstStyle/>
                    <a:p>
                      <a:pPr marL="0" marR="0" lvl="0" indent="0" algn="ctr" rtl="0">
                        <a:lnSpc>
                          <a:spcPct val="300000"/>
                        </a:lnSpc>
                        <a:spcBef>
                          <a:spcPts val="0"/>
                        </a:spcBef>
                        <a:spcAft>
                          <a:spcPts val="0"/>
                        </a:spcAft>
                        <a:buClr>
                          <a:srgbClr val="000000"/>
                        </a:buClr>
                        <a:buSzPts val="1000"/>
                        <a:buFont typeface="Arial"/>
                        <a:buNone/>
                      </a:pPr>
                      <a:r>
                        <a:rPr lang="en" sz="1600" b="1" u="none" strike="noStrike" cap="none" dirty="0">
                          <a:sym typeface="Roboto Mono"/>
                        </a:rPr>
                        <a:t>Name</a:t>
                      </a:r>
                      <a:endParaRPr sz="1600" b="1" u="none" strike="noStrike" cap="none" dirty="0">
                        <a:latin typeface="Calibri" panose="020F0502020204030204" pitchFamily="34" charset="0"/>
                        <a:ea typeface="Calibri" panose="020F0502020204030204" pitchFamily="34" charset="0"/>
                        <a:cs typeface="Calibri" panose="020F0502020204030204" pitchFamily="34" charset="0"/>
                        <a:sym typeface="Roboto Mono"/>
                      </a:endParaRPr>
                    </a:p>
                  </a:txBody>
                  <a:tcPr marL="28575" marR="28575" marT="19050" marB="19050"/>
                </a:tc>
                <a:tc>
                  <a:txBody>
                    <a:bodyPr/>
                    <a:lstStyle/>
                    <a:p>
                      <a:pPr marL="0" marR="0" lvl="0" indent="0" algn="l" rtl="0">
                        <a:lnSpc>
                          <a:spcPct val="100000"/>
                        </a:lnSpc>
                        <a:spcBef>
                          <a:spcPts val="0"/>
                        </a:spcBef>
                        <a:spcAft>
                          <a:spcPts val="0"/>
                        </a:spcAft>
                        <a:buClr>
                          <a:srgbClr val="000000"/>
                        </a:buClr>
                        <a:buSzPts val="1000"/>
                        <a:buFont typeface="Arial"/>
                        <a:buNone/>
                      </a:pPr>
                      <a:r>
                        <a:rPr lang="en-US" sz="2000" b="0" u="none" strike="noStrike" cap="none" dirty="0">
                          <a:solidFill>
                            <a:srgbClr val="000000"/>
                          </a:solidFill>
                          <a:sym typeface="Arial"/>
                        </a:rPr>
                        <a:t>Mohit Manoj</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txBody>
                  <a:tcPr marL="28575" marR="28575" marT="19050" marB="19050" anchor="b"/>
                </a:tc>
                <a:tc>
                  <a:txBody>
                    <a:bodyPr/>
                    <a:lstStyle/>
                    <a:p>
                      <a:pPr marL="0" marR="0" lvl="0" indent="0" algn="l" rtl="0">
                        <a:lnSpc>
                          <a:spcPct val="100000"/>
                        </a:lnSpc>
                        <a:spcBef>
                          <a:spcPts val="0"/>
                        </a:spcBef>
                        <a:spcAft>
                          <a:spcPts val="0"/>
                        </a:spcAft>
                        <a:buClr>
                          <a:srgbClr val="000000"/>
                        </a:buClr>
                        <a:buSzPts val="1000"/>
                        <a:buFont typeface="Arial"/>
                        <a:buNone/>
                      </a:pPr>
                      <a:r>
                        <a:rPr lang="en-US" sz="2000" b="0" u="none" strike="noStrike" cap="none" dirty="0">
                          <a:solidFill>
                            <a:srgbClr val="000000"/>
                          </a:solidFill>
                          <a:sym typeface="Arial"/>
                        </a:rPr>
                        <a:t>Akanksha Gupta</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txBody>
                  <a:tcPr marL="28575" marR="28575" marT="19050" marB="19050" anchor="b"/>
                </a:tc>
                <a:tc>
                  <a:txBody>
                    <a:bodyPr/>
                    <a:lstStyle/>
                    <a:p>
                      <a:pPr marL="0" marR="0" lvl="0" indent="0" algn="l" rtl="0">
                        <a:lnSpc>
                          <a:spcPct val="100000"/>
                        </a:lnSpc>
                        <a:spcBef>
                          <a:spcPts val="0"/>
                        </a:spcBef>
                        <a:spcAft>
                          <a:spcPts val="0"/>
                        </a:spcAft>
                        <a:buClr>
                          <a:srgbClr val="000000"/>
                        </a:buClr>
                        <a:buSzPts val="1000"/>
                        <a:buFont typeface="Arial"/>
                        <a:buNone/>
                      </a:pPr>
                      <a:r>
                        <a:rPr lang="en-US" sz="2000" b="0" u="none" strike="noStrike" cap="none" dirty="0">
                          <a:solidFill>
                            <a:srgbClr val="000000"/>
                          </a:solidFill>
                          <a:sym typeface="Arial"/>
                        </a:rPr>
                        <a:t>Nidhi Shrivastava</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txBody>
                  <a:tcPr marL="28575" marR="28575" marT="19050" marB="19050" anchor="b"/>
                </a:tc>
                <a:extLst>
                  <a:ext uri="{0D108BD9-81ED-4DB2-BD59-A6C34878D82A}">
                    <a16:rowId xmlns:a16="http://schemas.microsoft.com/office/drawing/2014/main" val="10003"/>
                  </a:ext>
                </a:extLst>
              </a:tr>
              <a:tr h="613000">
                <a:tc>
                  <a:txBody>
                    <a:bodyPr/>
                    <a:lstStyle/>
                    <a:p>
                      <a:pPr marL="0" marR="0" lvl="0" indent="0" algn="ctr" rtl="0">
                        <a:lnSpc>
                          <a:spcPct val="300000"/>
                        </a:lnSpc>
                        <a:spcBef>
                          <a:spcPts val="0"/>
                        </a:spcBef>
                        <a:spcAft>
                          <a:spcPts val="0"/>
                        </a:spcAft>
                        <a:buClr>
                          <a:srgbClr val="000000"/>
                        </a:buClr>
                        <a:buSzPts val="1000"/>
                        <a:buFont typeface="Arial"/>
                        <a:buNone/>
                      </a:pPr>
                      <a:r>
                        <a:rPr lang="en" sz="1600" b="1" u="none" strike="noStrike" cap="none" dirty="0">
                          <a:sym typeface="Roboto Mono"/>
                        </a:rPr>
                        <a:t>Batch</a:t>
                      </a:r>
                      <a:endParaRPr sz="1600" b="1" u="none" strike="noStrike" cap="none" dirty="0">
                        <a:latin typeface="Calibri" panose="020F0502020204030204" pitchFamily="34" charset="0"/>
                        <a:ea typeface="Calibri" panose="020F0502020204030204" pitchFamily="34" charset="0"/>
                        <a:cs typeface="Calibri" panose="020F0502020204030204" pitchFamily="34" charset="0"/>
                        <a:sym typeface="Roboto Mono"/>
                      </a:endParaRPr>
                    </a:p>
                  </a:txBody>
                  <a:tcPr marL="28575" marR="28575" marT="19050" marB="19050"/>
                </a:tc>
                <a:tc>
                  <a:txBody>
                    <a:bodyPr/>
                    <a:lstStyle/>
                    <a:p>
                      <a:pPr marL="0" marR="0" lvl="0" indent="0" algn="l" rtl="0">
                        <a:lnSpc>
                          <a:spcPct val="100000"/>
                        </a:lnSpc>
                        <a:spcBef>
                          <a:spcPts val="0"/>
                        </a:spcBef>
                        <a:spcAft>
                          <a:spcPts val="0"/>
                        </a:spcAft>
                        <a:buClr>
                          <a:srgbClr val="000000"/>
                        </a:buClr>
                        <a:buSzPts val="1000"/>
                        <a:buFont typeface="Arial"/>
                        <a:buNone/>
                      </a:pPr>
                      <a:r>
                        <a:rPr lang="en-US" sz="2000" b="0" u="none" strike="noStrike" cap="none" dirty="0">
                          <a:solidFill>
                            <a:srgbClr val="000000"/>
                          </a:solidFill>
                          <a:sym typeface="Arial"/>
                        </a:rPr>
                        <a:t>2024</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txBody>
                  <a:tcPr marL="28575" marR="28575" marT="19050" marB="19050" anchor="b"/>
                </a:tc>
                <a:tc>
                  <a:txBody>
                    <a:bodyPr/>
                    <a:lstStyle/>
                    <a:p>
                      <a:pPr marL="0" marR="0" lvl="0" indent="0" algn="l" rtl="0">
                        <a:lnSpc>
                          <a:spcPct val="100000"/>
                        </a:lnSpc>
                        <a:spcBef>
                          <a:spcPts val="0"/>
                        </a:spcBef>
                        <a:spcAft>
                          <a:spcPts val="0"/>
                        </a:spcAft>
                        <a:buClr>
                          <a:srgbClr val="000000"/>
                        </a:buClr>
                        <a:buSzPts val="1000"/>
                        <a:buFont typeface="Arial"/>
                        <a:buNone/>
                      </a:pPr>
                      <a:r>
                        <a:rPr lang="en-US" sz="2000" b="0" u="none" strike="noStrike" cap="none" dirty="0">
                          <a:solidFill>
                            <a:srgbClr val="000000"/>
                          </a:solidFill>
                          <a:sym typeface="Arial"/>
                        </a:rPr>
                        <a:t>2024</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txBody>
                  <a:tcPr marL="28575" marR="28575" marT="19050" marB="19050" anchor="b"/>
                </a:tc>
                <a:tc>
                  <a:txBody>
                    <a:bodyPr/>
                    <a:lstStyle/>
                    <a:p>
                      <a:pPr marL="0" marR="0" lvl="0" indent="0" algn="l" rtl="0">
                        <a:lnSpc>
                          <a:spcPct val="100000"/>
                        </a:lnSpc>
                        <a:spcBef>
                          <a:spcPts val="0"/>
                        </a:spcBef>
                        <a:spcAft>
                          <a:spcPts val="0"/>
                        </a:spcAft>
                        <a:buClr>
                          <a:srgbClr val="000000"/>
                        </a:buClr>
                        <a:buSzPts val="1000"/>
                        <a:buFont typeface="Arial"/>
                        <a:buNone/>
                      </a:pPr>
                      <a:r>
                        <a:rPr lang="en-US" sz="2000" b="0" u="none" strike="noStrike" cap="none" dirty="0">
                          <a:solidFill>
                            <a:srgbClr val="000000"/>
                          </a:solidFill>
                          <a:sym typeface="Arial"/>
                        </a:rPr>
                        <a:t>2024</a:t>
                      </a:r>
                      <a:endParaRPr sz="2000" b="0" i="0" u="none" strike="noStrike" cap="none" dirty="0">
                        <a:solidFill>
                          <a:srgbClr val="000000"/>
                        </a:solidFill>
                        <a:latin typeface="Calibri" panose="020F0502020204030204" pitchFamily="34" charset="0"/>
                        <a:ea typeface="Calibri" panose="020F0502020204030204" pitchFamily="34" charset="0"/>
                        <a:cs typeface="Calibri" panose="020F0502020204030204" pitchFamily="34" charset="0"/>
                        <a:sym typeface="Arial"/>
                      </a:endParaRPr>
                    </a:p>
                  </a:txBody>
                  <a:tcPr marL="28575" marR="28575" marT="19050" marB="19050" anchor="b"/>
                </a:tc>
                <a:extLst>
                  <a:ext uri="{0D108BD9-81ED-4DB2-BD59-A6C34878D82A}">
                    <a16:rowId xmlns:a16="http://schemas.microsoft.com/office/drawing/2014/main" val="10004"/>
                  </a:ext>
                </a:extLst>
              </a:tr>
            </a:tbl>
          </a:graphicData>
        </a:graphic>
      </p:graphicFrame>
      <p:sp>
        <p:nvSpPr>
          <p:cNvPr id="2" name="Rectangle 1">
            <a:extLst>
              <a:ext uri="{FF2B5EF4-FFF2-40B4-BE49-F238E27FC236}">
                <a16:creationId xmlns:a16="http://schemas.microsoft.com/office/drawing/2014/main" id="{152BCDD7-E162-E11E-CDAF-D7AB83608168}"/>
              </a:ext>
            </a:extLst>
          </p:cNvPr>
          <p:cNvSpPr/>
          <p:nvPr/>
        </p:nvSpPr>
        <p:spPr>
          <a:xfrm>
            <a:off x="4572000"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dirty="0">
              <a:solidFill>
                <a:srgbClr val="FFC000"/>
              </a:solidFill>
            </a:endParaRPr>
          </a:p>
        </p:txBody>
      </p:sp>
      <p:sp>
        <p:nvSpPr>
          <p:cNvPr id="3" name="Rectangle 3">
            <a:extLst>
              <a:ext uri="{FF2B5EF4-FFF2-40B4-BE49-F238E27FC236}">
                <a16:creationId xmlns:a16="http://schemas.microsoft.com/office/drawing/2014/main" id="{EB11A9FF-15AD-8C84-073E-D4706D84A43D}"/>
              </a:ext>
            </a:extLst>
          </p:cNvPr>
          <p:cNvSpPr/>
          <p:nvPr/>
        </p:nvSpPr>
        <p:spPr>
          <a:xfrm>
            <a:off x="0" y="0"/>
            <a:ext cx="5079243" cy="689931"/>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62" name="Google Shape;62;p15"/>
          <p:cNvSpPr txBox="1"/>
          <p:nvPr/>
        </p:nvSpPr>
        <p:spPr>
          <a:xfrm>
            <a:off x="241804" y="77330"/>
            <a:ext cx="7292100" cy="720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400" b="1" i="0" u="none" strike="noStrike" cap="none" dirty="0">
                <a:solidFill>
                  <a:schemeClr val="bg1"/>
                </a:solidFill>
                <a:latin typeface="Roboto Mono"/>
                <a:ea typeface="Roboto Mono"/>
                <a:cs typeface="Roboto Mono"/>
                <a:sym typeface="Roboto Mono"/>
              </a:rPr>
              <a:t>Team members details</a:t>
            </a:r>
            <a:endParaRPr sz="2400" b="1" i="0" u="none" strike="noStrike" cap="none" dirty="0">
              <a:solidFill>
                <a:schemeClr val="bg1"/>
              </a:solidFill>
              <a:latin typeface="Roboto Mono"/>
              <a:ea typeface="Roboto Mono"/>
              <a:cs typeface="Roboto Mono"/>
              <a:sym typeface="Roboto Mon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6"/>
          <p:cNvSpPr txBox="1"/>
          <p:nvPr/>
        </p:nvSpPr>
        <p:spPr>
          <a:xfrm>
            <a:off x="135875" y="145275"/>
            <a:ext cx="8931600" cy="7200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 sz="2400" b="1" i="0" u="none" strike="noStrike" cap="none">
                <a:solidFill>
                  <a:srgbClr val="000000"/>
                </a:solidFill>
                <a:latin typeface="Roboto Mono"/>
                <a:ea typeface="Roboto Mono"/>
                <a:cs typeface="Roboto Mono"/>
                <a:sym typeface="Roboto Mono"/>
              </a:rPr>
              <a:t>Deliverables/Expectations for Level 2 (Idea + Code Submission)</a:t>
            </a:r>
            <a:endParaRPr sz="2400" b="1" i="0" u="none" strike="noStrike" cap="none">
              <a:solidFill>
                <a:srgbClr val="000000"/>
              </a:solidFill>
              <a:latin typeface="Roboto Mono"/>
              <a:ea typeface="Roboto Mono"/>
              <a:cs typeface="Roboto Mono"/>
              <a:sym typeface="Roboto Mono"/>
            </a:endParaRPr>
          </a:p>
          <a:p>
            <a:pPr marL="0" marR="0" lvl="0" indent="0" algn="l" rtl="0">
              <a:lnSpc>
                <a:spcPct val="100000"/>
              </a:lnSpc>
              <a:spcBef>
                <a:spcPts val="0"/>
              </a:spcBef>
              <a:spcAft>
                <a:spcPts val="0"/>
              </a:spcAft>
              <a:buClr>
                <a:schemeClr val="dk1"/>
              </a:buClr>
              <a:buSzPts val="1100"/>
              <a:buFont typeface="Arial"/>
              <a:buNone/>
            </a:pPr>
            <a:endParaRPr sz="2400" b="1" i="0" u="none" strike="noStrike" cap="none">
              <a:solidFill>
                <a:srgbClr val="000000"/>
              </a:solidFill>
              <a:latin typeface="Roboto Mono"/>
              <a:ea typeface="Roboto Mono"/>
              <a:cs typeface="Roboto Mono"/>
              <a:sym typeface="Roboto Mono"/>
            </a:endParaRPr>
          </a:p>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rgbClr val="000000"/>
              </a:solidFill>
              <a:latin typeface="Roboto Mono"/>
              <a:ea typeface="Roboto Mono"/>
              <a:cs typeface="Roboto Mono"/>
              <a:sym typeface="Roboto Mono"/>
            </a:endParaRPr>
          </a:p>
        </p:txBody>
      </p:sp>
      <p:sp>
        <p:nvSpPr>
          <p:cNvPr id="69" name="Google Shape;69;p16"/>
          <p:cNvSpPr txBox="1"/>
          <p:nvPr/>
        </p:nvSpPr>
        <p:spPr>
          <a:xfrm>
            <a:off x="51750" y="1095675"/>
            <a:ext cx="8857200" cy="3772500"/>
          </a:xfrm>
          <a:prstGeom prst="rect">
            <a:avLst/>
          </a:prstGeom>
          <a:noFill/>
          <a:ln>
            <a:noFill/>
          </a:ln>
        </p:spPr>
        <p:txBody>
          <a:bodyPr spcFirstLastPara="1" wrap="square" lIns="91425" tIns="91425" rIns="91425" bIns="91425" anchor="ctr" anchorCtr="0">
            <a:noAutofit/>
          </a:bodyPr>
          <a:lstStyle/>
          <a:p>
            <a:pPr marL="457200" lvl="0" indent="-304800" algn="l" rtl="0">
              <a:spcBef>
                <a:spcPts val="0"/>
              </a:spcBef>
              <a:spcAft>
                <a:spcPts val="0"/>
              </a:spcAft>
              <a:buClr>
                <a:schemeClr val="dk1"/>
              </a:buClr>
              <a:buSzPts val="1200"/>
              <a:buFont typeface="Roboto Mono"/>
              <a:buChar char="●"/>
            </a:pPr>
            <a:r>
              <a:rPr lang="en" sz="1200">
                <a:solidFill>
                  <a:schemeClr val="dk1"/>
                </a:solidFill>
                <a:latin typeface="Roboto Mono"/>
                <a:ea typeface="Roboto Mono"/>
                <a:cs typeface="Roboto Mono"/>
                <a:sym typeface="Roboto Mono"/>
              </a:rPr>
              <a:t>Please follow guidelines as mentioned in the problem statement Doc.</a:t>
            </a:r>
            <a:endParaRPr sz="1700" b="1">
              <a:solidFill>
                <a:schemeClr val="dk1"/>
              </a:solidFill>
              <a:latin typeface="Roboto Mono"/>
              <a:ea typeface="Roboto Mono"/>
              <a:cs typeface="Roboto Mono"/>
              <a:sym typeface="Roboto Mon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5" name="Rectangle 4">
            <a:extLst>
              <a:ext uri="{FF2B5EF4-FFF2-40B4-BE49-F238E27FC236}">
                <a16:creationId xmlns:a16="http://schemas.microsoft.com/office/drawing/2014/main" id="{F1C83B66-317E-F669-3F45-4AA36BBE94B7}"/>
              </a:ext>
            </a:extLst>
          </p:cNvPr>
          <p:cNvSpPr/>
          <p:nvPr/>
        </p:nvSpPr>
        <p:spPr>
          <a:xfrm>
            <a:off x="4572001"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solidFill>
                <a:srgbClr val="FFC000"/>
              </a:solidFill>
            </a:endParaRPr>
          </a:p>
        </p:txBody>
      </p:sp>
      <p:sp>
        <p:nvSpPr>
          <p:cNvPr id="16" name="Rectangle 15">
            <a:extLst>
              <a:ext uri="{FF2B5EF4-FFF2-40B4-BE49-F238E27FC236}">
                <a16:creationId xmlns:a16="http://schemas.microsoft.com/office/drawing/2014/main" id="{FCF43E98-7689-DD9C-8A9A-406690521FBB}"/>
              </a:ext>
            </a:extLst>
          </p:cNvPr>
          <p:cNvSpPr/>
          <p:nvPr/>
        </p:nvSpPr>
        <p:spPr>
          <a:xfrm>
            <a:off x="0" y="704218"/>
            <a:ext cx="4543425" cy="4453569"/>
          </a:xfrm>
          <a:prstGeom prst="rect">
            <a:avLst/>
          </a:prstGeom>
          <a:solidFill>
            <a:schemeClr val="bg1">
              <a:lumMod val="9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FAAAA6C-7ACC-D2DC-927E-BF9FC0BC09B3}"/>
              </a:ext>
            </a:extLst>
          </p:cNvPr>
          <p:cNvSpPr txBox="1"/>
          <p:nvPr/>
        </p:nvSpPr>
        <p:spPr>
          <a:xfrm>
            <a:off x="198091" y="899852"/>
            <a:ext cx="4236172" cy="3539430"/>
          </a:xfrm>
          <a:prstGeom prst="rect">
            <a:avLst/>
          </a:prstGeom>
          <a:noFill/>
        </p:spPr>
        <p:txBody>
          <a:bodyPr wrap="square" rtlCol="0">
            <a:spAutoFit/>
          </a:bodyPr>
          <a:lstStyle/>
          <a:p>
            <a:r>
              <a:rPr lang="en-US" sz="1800" b="1" dirty="0">
                <a:latin typeface="Calibri" panose="020F0502020204030204" pitchFamily="34" charset="0"/>
                <a:ea typeface="Calibri" panose="020F0502020204030204" pitchFamily="34" charset="0"/>
                <a:cs typeface="Calibri" panose="020F0502020204030204" pitchFamily="34" charset="0"/>
              </a:rPr>
              <a:t>Personalized Product Recommendations</a:t>
            </a:r>
          </a:p>
          <a:p>
            <a:endParaRPr lang="en-US" sz="100" b="1" dirty="0">
              <a:latin typeface="Calibri" panose="020F0502020204030204" pitchFamily="34" charset="0"/>
              <a:ea typeface="Calibri" panose="020F0502020204030204" pitchFamily="34" charset="0"/>
              <a:cs typeface="Calibri" panose="020F0502020204030204" pitchFamily="34" charset="0"/>
            </a:endParaRPr>
          </a:p>
          <a:p>
            <a:r>
              <a:rPr lang="en-US" sz="1100" dirty="0">
                <a:latin typeface="Calibri" panose="020F0502020204030204" pitchFamily="34" charset="0"/>
                <a:ea typeface="Calibri" panose="020F0502020204030204" pitchFamily="34" charset="0"/>
                <a:cs typeface="Calibri" panose="020F0502020204030204" pitchFamily="34" charset="0"/>
              </a:rPr>
              <a:t>The products under each category will be ranked according to items in the user’s wish-list, search history and purchase history using user similarity. It looks for users with similar preferences, interests, and purchase histories.</a:t>
            </a:r>
          </a:p>
          <a:p>
            <a:endParaRPr lang="en-US" sz="1100" dirty="0">
              <a:latin typeface="Calibri" panose="020F0502020204030204" pitchFamily="34" charset="0"/>
              <a:ea typeface="Calibri" panose="020F0502020204030204" pitchFamily="34" charset="0"/>
              <a:cs typeface="Calibri" panose="020F0502020204030204" pitchFamily="34" charset="0"/>
            </a:endParaRPr>
          </a:p>
          <a:p>
            <a:r>
              <a:rPr lang="en-US" b="1" dirty="0">
                <a:latin typeface="Calibri" panose="020F0502020204030204" pitchFamily="34" charset="0"/>
                <a:ea typeface="Calibri" panose="020F0502020204030204" pitchFamily="34" charset="0"/>
                <a:cs typeface="Calibri" panose="020F0502020204030204" pitchFamily="34" charset="0"/>
              </a:rPr>
              <a:t>Scenario</a:t>
            </a:r>
          </a:p>
          <a:p>
            <a:endParaRPr lang="en-US" sz="100" b="1" dirty="0">
              <a:latin typeface="Calibri" panose="020F0502020204030204" pitchFamily="34" charset="0"/>
              <a:ea typeface="Calibri" panose="020F0502020204030204" pitchFamily="34" charset="0"/>
              <a:cs typeface="Calibri" panose="020F0502020204030204" pitchFamily="34" charset="0"/>
            </a:endParaRPr>
          </a:p>
          <a:p>
            <a:r>
              <a:rPr lang="en-US" sz="1100" dirty="0">
                <a:latin typeface="Calibri" panose="020F0502020204030204" pitchFamily="34" charset="0"/>
                <a:ea typeface="Calibri" panose="020F0502020204030204" pitchFamily="34" charset="0"/>
                <a:cs typeface="Calibri" panose="020F0502020204030204" pitchFamily="34" charset="0"/>
              </a:rPr>
              <a:t>Mark, a software developer, loves to purchase latest gadgets. Based on the user similarity algorithm, the platform suggests him tech products based on other users with similar preferences. This helps hem discover good relevant products. He is impressed with these product recommendations as they are quite accurate and tailored to his specific tech interests. </a:t>
            </a:r>
          </a:p>
          <a:p>
            <a:endParaRPr lang="en-US" sz="1100" dirty="0">
              <a:latin typeface="Calibri" panose="020F0502020204030204" pitchFamily="34" charset="0"/>
              <a:ea typeface="Calibri" panose="020F0502020204030204" pitchFamily="34" charset="0"/>
              <a:cs typeface="Calibri" panose="020F0502020204030204" pitchFamily="34" charset="0"/>
            </a:endParaRPr>
          </a:p>
          <a:p>
            <a:r>
              <a:rPr lang="en-US" b="1" dirty="0">
                <a:latin typeface="Calibri" panose="020F0502020204030204" pitchFamily="34" charset="0"/>
                <a:ea typeface="Calibri" panose="020F0502020204030204" pitchFamily="34" charset="0"/>
                <a:cs typeface="Calibri" panose="020F0502020204030204" pitchFamily="34" charset="0"/>
              </a:rPr>
              <a:t>Value Proposition</a:t>
            </a:r>
          </a:p>
          <a:p>
            <a:r>
              <a:rPr lang="en-US" sz="1100" dirty="0">
                <a:latin typeface="Calibri" panose="020F0502020204030204" pitchFamily="34" charset="0"/>
                <a:ea typeface="Calibri" panose="020F0502020204030204" pitchFamily="34" charset="0"/>
                <a:cs typeface="Calibri" panose="020F0502020204030204" pitchFamily="34" charset="0"/>
              </a:rPr>
              <a:t>Implementing a user similarity-based product recommendation system enhances the shopping experience. This will </a:t>
            </a:r>
            <a:r>
              <a:rPr lang="en-US" sz="1100" b="1" dirty="0">
                <a:latin typeface="Calibri" panose="020F0502020204030204" pitchFamily="34" charset="0"/>
                <a:ea typeface="Calibri" panose="020F0502020204030204" pitchFamily="34" charset="0"/>
                <a:cs typeface="Calibri" panose="020F0502020204030204" pitchFamily="34" charset="0"/>
              </a:rPr>
              <a:t>increase the relevance and conversion</a:t>
            </a:r>
            <a:r>
              <a:rPr lang="en-US" sz="1100" dirty="0">
                <a:latin typeface="Calibri" panose="020F0502020204030204" pitchFamily="34" charset="0"/>
                <a:ea typeface="Calibri" panose="020F0502020204030204" pitchFamily="34" charset="0"/>
                <a:cs typeface="Calibri" panose="020F0502020204030204" pitchFamily="34" charset="0"/>
              </a:rPr>
              <a:t> of products. The system encourages users to spend more time exploring the platform and making purchases.</a:t>
            </a:r>
          </a:p>
        </p:txBody>
      </p:sp>
      <p:sp>
        <p:nvSpPr>
          <p:cNvPr id="17" name="Rectangle 16">
            <a:extLst>
              <a:ext uri="{FF2B5EF4-FFF2-40B4-BE49-F238E27FC236}">
                <a16:creationId xmlns:a16="http://schemas.microsoft.com/office/drawing/2014/main" id="{06510B91-4591-DDCC-5BB8-DAADA29F036B}"/>
              </a:ext>
            </a:extLst>
          </p:cNvPr>
          <p:cNvSpPr/>
          <p:nvPr/>
        </p:nvSpPr>
        <p:spPr>
          <a:xfrm>
            <a:off x="4543425" y="540525"/>
            <a:ext cx="4600575" cy="460297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92ED557-B187-1C4A-5C57-FE05417E5B5A}"/>
              </a:ext>
            </a:extLst>
          </p:cNvPr>
          <p:cNvSpPr/>
          <p:nvPr/>
        </p:nvSpPr>
        <p:spPr>
          <a:xfrm>
            <a:off x="7376" y="2020"/>
            <a:ext cx="5079243" cy="689931"/>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Google Shape;87;p19"/>
          <p:cNvSpPr txBox="1"/>
          <p:nvPr/>
        </p:nvSpPr>
        <p:spPr>
          <a:xfrm>
            <a:off x="528710" y="35693"/>
            <a:ext cx="5236226"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800" b="1" i="0" u="none" strike="noStrike" cap="none" dirty="0">
                <a:solidFill>
                  <a:schemeClr val="bg1"/>
                </a:solidFill>
                <a:latin typeface="Roboto Mono"/>
                <a:ea typeface="Roboto Mono"/>
                <a:cs typeface="Roboto Mono"/>
                <a:sym typeface="Roboto Mono"/>
              </a:rPr>
              <a:t>Use-Cases</a:t>
            </a:r>
            <a:endParaRPr sz="2400" b="1" i="0" u="none" strike="noStrike" cap="none" dirty="0">
              <a:solidFill>
                <a:schemeClr val="bg1"/>
              </a:solidFill>
              <a:latin typeface="Roboto Mono"/>
              <a:ea typeface="Roboto Mono"/>
              <a:cs typeface="Roboto Mono"/>
              <a:sym typeface="Roboto Mono"/>
            </a:endParaRPr>
          </a:p>
        </p:txBody>
      </p:sp>
      <p:sp>
        <p:nvSpPr>
          <p:cNvPr id="18" name="TextBox 17">
            <a:extLst>
              <a:ext uri="{FF2B5EF4-FFF2-40B4-BE49-F238E27FC236}">
                <a16:creationId xmlns:a16="http://schemas.microsoft.com/office/drawing/2014/main" id="{E7ACB515-979B-B183-C08D-D88806CAC46C}"/>
              </a:ext>
            </a:extLst>
          </p:cNvPr>
          <p:cNvSpPr txBox="1"/>
          <p:nvPr/>
        </p:nvSpPr>
        <p:spPr>
          <a:xfrm>
            <a:off x="5035031" y="3791395"/>
            <a:ext cx="3694091" cy="430887"/>
          </a:xfrm>
          <a:prstGeom prst="rect">
            <a:avLst/>
          </a:prstGeom>
          <a:noFill/>
        </p:spPr>
        <p:txBody>
          <a:bodyPr wrap="square" rtlCol="0">
            <a:spAutoFit/>
          </a:bodyPr>
          <a:lstStyle/>
          <a:p>
            <a:r>
              <a:rPr lang="en-US" sz="1100" dirty="0">
                <a:latin typeface="Calibri" panose="020F0502020204030204" pitchFamily="34" charset="0"/>
                <a:ea typeface="Calibri" panose="020F0502020204030204" pitchFamily="34" charset="0"/>
                <a:cs typeface="Calibri" panose="020F0502020204030204" pitchFamily="34" charset="0"/>
              </a:rPr>
              <a:t>The products in every category will be based on the history of users with similar preferences.</a:t>
            </a:r>
          </a:p>
        </p:txBody>
      </p:sp>
      <p:pic>
        <p:nvPicPr>
          <p:cNvPr id="6" name="Picture 5">
            <a:extLst>
              <a:ext uri="{FF2B5EF4-FFF2-40B4-BE49-F238E27FC236}">
                <a16:creationId xmlns:a16="http://schemas.microsoft.com/office/drawing/2014/main" id="{A4D5DC16-3807-A01A-A42B-ACB3B03A021B}"/>
              </a:ext>
            </a:extLst>
          </p:cNvPr>
          <p:cNvPicPr>
            <a:picLocks noChangeAspect="1"/>
          </p:cNvPicPr>
          <p:nvPr/>
        </p:nvPicPr>
        <p:blipFill>
          <a:blip r:embed="rId3"/>
          <a:stretch>
            <a:fillRect/>
          </a:stretch>
        </p:blipFill>
        <p:spPr>
          <a:xfrm>
            <a:off x="5035031" y="761317"/>
            <a:ext cx="3798542" cy="2954954"/>
          </a:xfrm>
          <a:prstGeom prst="rect">
            <a:avLst/>
          </a:prstGeom>
          <a:ln>
            <a:solidFill>
              <a:schemeClr val="tx1"/>
            </a:solidFill>
          </a:ln>
        </p:spPr>
      </p:pic>
      <p:sp>
        <p:nvSpPr>
          <p:cNvPr id="8" name="TextBox 7">
            <a:extLst>
              <a:ext uri="{FF2B5EF4-FFF2-40B4-BE49-F238E27FC236}">
                <a16:creationId xmlns:a16="http://schemas.microsoft.com/office/drawing/2014/main" id="{0FA15246-EED9-FBF5-515A-4E7ED8DCAC7A}"/>
              </a:ext>
            </a:extLst>
          </p:cNvPr>
          <p:cNvSpPr txBox="1"/>
          <p:nvPr/>
        </p:nvSpPr>
        <p:spPr>
          <a:xfrm>
            <a:off x="5086620" y="39429"/>
            <a:ext cx="3514184" cy="461665"/>
          </a:xfrm>
          <a:prstGeom prst="rect">
            <a:avLst/>
          </a:prstGeom>
          <a:noFill/>
        </p:spPr>
        <p:txBody>
          <a:bodyPr wrap="square" rtlCol="0">
            <a:spAutoFit/>
          </a:bodyPr>
          <a:lstStyle/>
          <a:p>
            <a:r>
              <a:rPr lang="en-US" sz="2400" b="1" dirty="0">
                <a:latin typeface="Roboto Mono" panose="00000009000000000000" pitchFamily="49" charset="0"/>
                <a:ea typeface="Roboto Mono" panose="00000009000000000000" pitchFamily="49" charset="0"/>
              </a:rPr>
              <a:t>Priority 1</a:t>
            </a:r>
          </a:p>
        </p:txBody>
      </p:sp>
    </p:spTree>
    <p:extLst>
      <p:ext uri="{BB962C8B-B14F-4D97-AF65-F5344CB8AC3E}">
        <p14:creationId xmlns:p14="http://schemas.microsoft.com/office/powerpoint/2010/main" val="21382313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5" name="Rectangle 4">
            <a:extLst>
              <a:ext uri="{FF2B5EF4-FFF2-40B4-BE49-F238E27FC236}">
                <a16:creationId xmlns:a16="http://schemas.microsoft.com/office/drawing/2014/main" id="{F1C83B66-317E-F669-3F45-4AA36BBE94B7}"/>
              </a:ext>
            </a:extLst>
          </p:cNvPr>
          <p:cNvSpPr/>
          <p:nvPr/>
        </p:nvSpPr>
        <p:spPr>
          <a:xfrm>
            <a:off x="4572001"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solidFill>
                <a:srgbClr val="FFC000"/>
              </a:solidFill>
            </a:endParaRPr>
          </a:p>
        </p:txBody>
      </p:sp>
      <p:sp>
        <p:nvSpPr>
          <p:cNvPr id="16" name="Rectangle 15">
            <a:extLst>
              <a:ext uri="{FF2B5EF4-FFF2-40B4-BE49-F238E27FC236}">
                <a16:creationId xmlns:a16="http://schemas.microsoft.com/office/drawing/2014/main" id="{FCF43E98-7689-DD9C-8A9A-406690521FBB}"/>
              </a:ext>
            </a:extLst>
          </p:cNvPr>
          <p:cNvSpPr/>
          <p:nvPr/>
        </p:nvSpPr>
        <p:spPr>
          <a:xfrm>
            <a:off x="0" y="704218"/>
            <a:ext cx="4543425" cy="4453569"/>
          </a:xfrm>
          <a:prstGeom prst="rect">
            <a:avLst/>
          </a:prstGeom>
          <a:solidFill>
            <a:schemeClr val="bg1">
              <a:lumMod val="9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FAAAA6C-7ACC-D2DC-927E-BF9FC0BC09B3}"/>
              </a:ext>
            </a:extLst>
          </p:cNvPr>
          <p:cNvSpPr txBox="1"/>
          <p:nvPr/>
        </p:nvSpPr>
        <p:spPr>
          <a:xfrm>
            <a:off x="171522" y="799649"/>
            <a:ext cx="4236172" cy="4154984"/>
          </a:xfrm>
          <a:prstGeom prst="rect">
            <a:avLst/>
          </a:prstGeom>
          <a:noFill/>
        </p:spPr>
        <p:txBody>
          <a:bodyPr wrap="square" rtlCol="0">
            <a:spAutoFit/>
          </a:bodyPr>
          <a:lstStyle/>
          <a:p>
            <a:r>
              <a:rPr lang="en-US" sz="1800" b="1" dirty="0">
                <a:latin typeface="Calibri" panose="020F0502020204030204" pitchFamily="34" charset="0"/>
                <a:ea typeface="Calibri" panose="020F0502020204030204" pitchFamily="34" charset="0"/>
                <a:cs typeface="Calibri" panose="020F0502020204030204" pitchFamily="34" charset="0"/>
              </a:rPr>
              <a:t>Dynamic user-specific categories  </a:t>
            </a:r>
          </a:p>
          <a:p>
            <a:endParaRPr lang="en-US" sz="100" b="1" dirty="0">
              <a:latin typeface="Calibri" panose="020F0502020204030204" pitchFamily="34" charset="0"/>
              <a:ea typeface="Calibri" panose="020F0502020204030204" pitchFamily="34" charset="0"/>
              <a:cs typeface="Calibri" panose="020F0502020204030204" pitchFamily="34" charset="0"/>
            </a:endParaRPr>
          </a:p>
          <a:p>
            <a:r>
              <a:rPr lang="en-US" sz="1100" dirty="0">
                <a:latin typeface="Calibri" panose="020F0502020204030204" pitchFamily="34" charset="0"/>
                <a:ea typeface="Calibri" panose="020F0502020204030204" pitchFamily="34" charset="0"/>
                <a:cs typeface="Calibri" panose="020F0502020204030204" pitchFamily="34" charset="0"/>
              </a:rPr>
              <a:t>As a user signs up on Flipkart, he/she is presented with categories based on the general popularity. After multiple sessions, the categories dynamically adapt to reflect the user preferences. </a:t>
            </a:r>
          </a:p>
          <a:p>
            <a:endParaRPr lang="en-US" sz="1100" dirty="0"/>
          </a:p>
          <a:p>
            <a:r>
              <a:rPr lang="en-US" b="1" dirty="0">
                <a:latin typeface="Calibri" panose="020F0502020204030204" pitchFamily="34" charset="0"/>
                <a:ea typeface="Calibri" panose="020F0502020204030204" pitchFamily="34" charset="0"/>
                <a:cs typeface="Calibri" panose="020F0502020204030204" pitchFamily="34" charset="0"/>
              </a:rPr>
              <a:t>Scenario</a:t>
            </a:r>
          </a:p>
          <a:p>
            <a:endParaRPr lang="en-US" sz="100" b="1" dirty="0">
              <a:latin typeface="Calibri" panose="020F0502020204030204" pitchFamily="34" charset="0"/>
              <a:ea typeface="Calibri" panose="020F0502020204030204" pitchFamily="34" charset="0"/>
              <a:cs typeface="Calibri" panose="020F0502020204030204" pitchFamily="34" charset="0"/>
            </a:endParaRPr>
          </a:p>
          <a:p>
            <a:r>
              <a:rPr lang="en-US" sz="1100" dirty="0">
                <a:latin typeface="Calibri" panose="020F0502020204030204" pitchFamily="34" charset="0"/>
                <a:ea typeface="Calibri" panose="020F0502020204030204" pitchFamily="34" charset="0"/>
                <a:cs typeface="Calibri" panose="020F0502020204030204" pitchFamily="34" charset="0"/>
              </a:rPr>
              <a:t>Maria, a fashion enthusiast loves experimenting with Indian ethnic wear. When she logins into Flipkart, the fashion</a:t>
            </a:r>
          </a:p>
          <a:p>
            <a:r>
              <a:rPr lang="en-US" sz="1100" dirty="0">
                <a:latin typeface="Calibri" panose="020F0502020204030204" pitchFamily="34" charset="0"/>
                <a:ea typeface="Calibri" panose="020F0502020204030204" pitchFamily="34" charset="0"/>
                <a:cs typeface="Calibri" panose="020F0502020204030204" pitchFamily="34" charset="0"/>
              </a:rPr>
              <a:t>category appears on top. When she expands this section, the ethnic wear column appears first, followed by accessories and so on. The categories ranking based on her preferences has made it easier for her to navigate through multiple options, making it easy for her to discover new items that align with her interests.</a:t>
            </a:r>
          </a:p>
          <a:p>
            <a:endParaRPr lang="en-US" sz="1100" dirty="0">
              <a:latin typeface="Calibri" panose="020F0502020204030204" pitchFamily="34" charset="0"/>
              <a:ea typeface="Calibri" panose="020F0502020204030204" pitchFamily="34" charset="0"/>
              <a:cs typeface="Calibri" panose="020F0502020204030204" pitchFamily="34" charset="0"/>
            </a:endParaRPr>
          </a:p>
          <a:p>
            <a:r>
              <a:rPr lang="en-US" b="1" dirty="0">
                <a:latin typeface="Calibri" panose="020F0502020204030204" pitchFamily="34" charset="0"/>
                <a:ea typeface="Calibri" panose="020F0502020204030204" pitchFamily="34" charset="0"/>
                <a:cs typeface="Calibri" panose="020F0502020204030204" pitchFamily="34" charset="0"/>
              </a:rPr>
              <a:t>Value Proposition</a:t>
            </a:r>
          </a:p>
          <a:p>
            <a:endParaRPr lang="en-US" sz="100" b="1" dirty="0">
              <a:latin typeface="Calibri" panose="020F0502020204030204" pitchFamily="34" charset="0"/>
              <a:ea typeface="Calibri" panose="020F0502020204030204" pitchFamily="34" charset="0"/>
              <a:cs typeface="Calibri" panose="020F0502020204030204" pitchFamily="34" charset="0"/>
            </a:endParaRPr>
          </a:p>
          <a:p>
            <a:r>
              <a:rPr lang="en-US" sz="1100" dirty="0">
                <a:latin typeface="Calibri" panose="020F0502020204030204" pitchFamily="34" charset="0"/>
                <a:ea typeface="Calibri" panose="020F0502020204030204" pitchFamily="34" charset="0"/>
                <a:cs typeface="Calibri" panose="020F0502020204030204" pitchFamily="34" charset="0"/>
              </a:rPr>
              <a:t>The platform adapts to users' changing preferences over time, ensuring they always find relevant categories and sub-categories that pique their interest. This feature </a:t>
            </a:r>
            <a:r>
              <a:rPr lang="en-US" sz="1100" b="1" dirty="0">
                <a:latin typeface="Calibri" panose="020F0502020204030204" pitchFamily="34" charset="0"/>
                <a:ea typeface="Calibri" panose="020F0502020204030204" pitchFamily="34" charset="0"/>
                <a:cs typeface="Calibri" panose="020F0502020204030204" pitchFamily="34" charset="0"/>
              </a:rPr>
              <a:t>enhances user engagement</a:t>
            </a:r>
            <a:r>
              <a:rPr lang="en-US" sz="1100" dirty="0">
                <a:latin typeface="Calibri" panose="020F0502020204030204" pitchFamily="34" charset="0"/>
                <a:ea typeface="Calibri" panose="020F0502020204030204" pitchFamily="34" charset="0"/>
                <a:cs typeface="Calibri" panose="020F0502020204030204" pitchFamily="34" charset="0"/>
              </a:rPr>
              <a:t>, encourages </a:t>
            </a:r>
            <a:r>
              <a:rPr lang="en-US" sz="1100" b="1" dirty="0">
                <a:latin typeface="Calibri" panose="020F0502020204030204" pitchFamily="34" charset="0"/>
                <a:ea typeface="Calibri" panose="020F0502020204030204" pitchFamily="34" charset="0"/>
                <a:cs typeface="Calibri" panose="020F0502020204030204" pitchFamily="34" charset="0"/>
              </a:rPr>
              <a:t>exploration</a:t>
            </a:r>
            <a:r>
              <a:rPr lang="en-US" sz="1100" dirty="0">
                <a:latin typeface="Calibri" panose="020F0502020204030204" pitchFamily="34" charset="0"/>
                <a:ea typeface="Calibri" panose="020F0502020204030204" pitchFamily="34" charset="0"/>
                <a:cs typeface="Calibri" panose="020F0502020204030204" pitchFamily="34" charset="0"/>
              </a:rPr>
              <a:t> of new categories, and ultimately leads to increased </a:t>
            </a:r>
            <a:r>
              <a:rPr lang="en-US" sz="1100" b="1" dirty="0">
                <a:latin typeface="Calibri" panose="020F0502020204030204" pitchFamily="34" charset="0"/>
                <a:ea typeface="Calibri" panose="020F0502020204030204" pitchFamily="34" charset="0"/>
                <a:cs typeface="Calibri" panose="020F0502020204030204" pitchFamily="34" charset="0"/>
              </a:rPr>
              <a:t>customer satisfaction </a:t>
            </a:r>
            <a:r>
              <a:rPr lang="en-US" sz="1100" dirty="0">
                <a:latin typeface="Calibri" panose="020F0502020204030204" pitchFamily="34" charset="0"/>
                <a:ea typeface="Calibri" panose="020F0502020204030204" pitchFamily="34" charset="0"/>
                <a:cs typeface="Calibri" panose="020F0502020204030204" pitchFamily="34" charset="0"/>
              </a:rPr>
              <a:t>and loyalty on the platform.</a:t>
            </a:r>
          </a:p>
          <a:p>
            <a:pPr marL="342900" indent="-342900">
              <a:buFont typeface="+mj-lt"/>
              <a:buAutoNum type="arabicPeriod"/>
            </a:pPr>
            <a:endParaRPr lang="en-US" dirty="0"/>
          </a:p>
          <a:p>
            <a:pPr marL="342900" indent="-342900">
              <a:buFont typeface="+mj-lt"/>
              <a:buAutoNum type="arabicPeriod"/>
            </a:pPr>
            <a:endParaRPr lang="en-US" dirty="0"/>
          </a:p>
        </p:txBody>
      </p:sp>
      <p:sp>
        <p:nvSpPr>
          <p:cNvPr id="17" name="Rectangle 16">
            <a:extLst>
              <a:ext uri="{FF2B5EF4-FFF2-40B4-BE49-F238E27FC236}">
                <a16:creationId xmlns:a16="http://schemas.microsoft.com/office/drawing/2014/main" id="{06510B91-4591-DDCC-5BB8-DAADA29F036B}"/>
              </a:ext>
            </a:extLst>
          </p:cNvPr>
          <p:cNvSpPr/>
          <p:nvPr/>
        </p:nvSpPr>
        <p:spPr>
          <a:xfrm>
            <a:off x="4543425" y="540525"/>
            <a:ext cx="4600575" cy="460297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14">
            <a:extLst>
              <a:ext uri="{FF2B5EF4-FFF2-40B4-BE49-F238E27FC236}">
                <a16:creationId xmlns:a16="http://schemas.microsoft.com/office/drawing/2014/main" id="{B858998E-AFDE-9972-A296-01E5B05A5994}"/>
              </a:ext>
            </a:extLst>
          </p:cNvPr>
          <p:cNvPicPr>
            <a:picLocks noChangeAspect="1"/>
          </p:cNvPicPr>
          <p:nvPr/>
        </p:nvPicPr>
        <p:blipFill rotWithShape="1">
          <a:blip r:embed="rId3"/>
          <a:srcRect l="2778" t="3995" r="4012" b="46528"/>
          <a:stretch/>
        </p:blipFill>
        <p:spPr>
          <a:xfrm>
            <a:off x="6892969" y="2267755"/>
            <a:ext cx="2079509" cy="2452931"/>
          </a:xfrm>
          <a:prstGeom prst="rect">
            <a:avLst/>
          </a:prstGeom>
          <a:ln>
            <a:solidFill>
              <a:schemeClr val="tx1"/>
            </a:solidFill>
          </a:ln>
        </p:spPr>
      </p:pic>
      <p:pic>
        <p:nvPicPr>
          <p:cNvPr id="13" name="Picture 12">
            <a:extLst>
              <a:ext uri="{FF2B5EF4-FFF2-40B4-BE49-F238E27FC236}">
                <a16:creationId xmlns:a16="http://schemas.microsoft.com/office/drawing/2014/main" id="{C65A0FF3-885E-9305-14CB-D2F200AF2DD3}"/>
              </a:ext>
            </a:extLst>
          </p:cNvPr>
          <p:cNvPicPr>
            <a:picLocks noChangeAspect="1"/>
          </p:cNvPicPr>
          <p:nvPr/>
        </p:nvPicPr>
        <p:blipFill rotWithShape="1">
          <a:blip r:embed="rId4"/>
          <a:srcRect t="3224" b="62589"/>
          <a:stretch/>
        </p:blipFill>
        <p:spPr>
          <a:xfrm>
            <a:off x="4789170" y="856122"/>
            <a:ext cx="1858053" cy="1411633"/>
          </a:xfrm>
          <a:prstGeom prst="rect">
            <a:avLst/>
          </a:prstGeom>
          <a:ln>
            <a:solidFill>
              <a:schemeClr val="tx1"/>
            </a:solidFill>
          </a:ln>
        </p:spPr>
      </p:pic>
      <p:sp>
        <p:nvSpPr>
          <p:cNvPr id="4" name="Rectangle 3">
            <a:extLst>
              <a:ext uri="{FF2B5EF4-FFF2-40B4-BE49-F238E27FC236}">
                <a16:creationId xmlns:a16="http://schemas.microsoft.com/office/drawing/2014/main" id="{792ED557-B187-1C4A-5C57-FE05417E5B5A}"/>
              </a:ext>
            </a:extLst>
          </p:cNvPr>
          <p:cNvSpPr/>
          <p:nvPr/>
        </p:nvSpPr>
        <p:spPr>
          <a:xfrm>
            <a:off x="0" y="-7266"/>
            <a:ext cx="5057775" cy="678656"/>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Google Shape;87;p19"/>
          <p:cNvSpPr txBox="1"/>
          <p:nvPr/>
        </p:nvSpPr>
        <p:spPr>
          <a:xfrm>
            <a:off x="528710" y="35693"/>
            <a:ext cx="5236226"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800" b="1" i="0" u="none" strike="noStrike" cap="none" dirty="0">
                <a:solidFill>
                  <a:schemeClr val="bg1"/>
                </a:solidFill>
                <a:latin typeface="Roboto Mono"/>
                <a:ea typeface="Roboto Mono"/>
                <a:cs typeface="Roboto Mono"/>
                <a:sym typeface="Roboto Mono"/>
              </a:rPr>
              <a:t>Use-Cases</a:t>
            </a:r>
            <a:endParaRPr sz="2400" b="1" i="0" u="none" strike="noStrike" cap="none" dirty="0">
              <a:solidFill>
                <a:schemeClr val="bg1"/>
              </a:solidFill>
              <a:latin typeface="Roboto Mono"/>
              <a:ea typeface="Roboto Mono"/>
              <a:cs typeface="Roboto Mono"/>
              <a:sym typeface="Roboto Mono"/>
            </a:endParaRPr>
          </a:p>
        </p:txBody>
      </p:sp>
      <p:sp>
        <p:nvSpPr>
          <p:cNvPr id="18" name="TextBox 17">
            <a:extLst>
              <a:ext uri="{FF2B5EF4-FFF2-40B4-BE49-F238E27FC236}">
                <a16:creationId xmlns:a16="http://schemas.microsoft.com/office/drawing/2014/main" id="{E7ACB515-979B-B183-C08D-D88806CAC46C}"/>
              </a:ext>
            </a:extLst>
          </p:cNvPr>
          <p:cNvSpPr txBox="1"/>
          <p:nvPr/>
        </p:nvSpPr>
        <p:spPr>
          <a:xfrm>
            <a:off x="4789170" y="2589559"/>
            <a:ext cx="1858053" cy="769441"/>
          </a:xfrm>
          <a:prstGeom prst="rect">
            <a:avLst/>
          </a:prstGeom>
          <a:noFill/>
        </p:spPr>
        <p:txBody>
          <a:bodyPr wrap="square" rtlCol="0">
            <a:spAutoFit/>
          </a:bodyPr>
          <a:lstStyle/>
          <a:p>
            <a:r>
              <a:rPr lang="en-US" sz="1100" dirty="0">
                <a:latin typeface="Calibri" panose="020F0502020204030204" pitchFamily="34" charset="0"/>
                <a:ea typeface="Calibri" panose="020F0502020204030204" pitchFamily="34" charset="0"/>
                <a:cs typeface="Calibri" panose="020F0502020204030204" pitchFamily="34" charset="0"/>
              </a:rPr>
              <a:t>These categories will be ranked on the basis of user preference and past interaction.</a:t>
            </a:r>
          </a:p>
        </p:txBody>
      </p:sp>
      <p:sp>
        <p:nvSpPr>
          <p:cNvPr id="19" name="TextBox 18">
            <a:extLst>
              <a:ext uri="{FF2B5EF4-FFF2-40B4-BE49-F238E27FC236}">
                <a16:creationId xmlns:a16="http://schemas.microsoft.com/office/drawing/2014/main" id="{64B786C0-A197-B70D-485C-BC0AA8C26BD5}"/>
              </a:ext>
            </a:extLst>
          </p:cNvPr>
          <p:cNvSpPr txBox="1"/>
          <p:nvPr/>
        </p:nvSpPr>
        <p:spPr>
          <a:xfrm>
            <a:off x="5086620" y="39429"/>
            <a:ext cx="3514184" cy="461665"/>
          </a:xfrm>
          <a:prstGeom prst="rect">
            <a:avLst/>
          </a:prstGeom>
          <a:noFill/>
        </p:spPr>
        <p:txBody>
          <a:bodyPr wrap="square" rtlCol="0">
            <a:spAutoFit/>
          </a:bodyPr>
          <a:lstStyle/>
          <a:p>
            <a:r>
              <a:rPr lang="en-US" sz="2400" b="1" dirty="0">
                <a:latin typeface="Roboto Mono" panose="00000009000000000000" pitchFamily="49" charset="0"/>
                <a:ea typeface="Roboto Mono" panose="00000009000000000000" pitchFamily="49" charset="0"/>
              </a:rPr>
              <a:t>Priority 2</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5" name="Rectangle 4">
            <a:extLst>
              <a:ext uri="{FF2B5EF4-FFF2-40B4-BE49-F238E27FC236}">
                <a16:creationId xmlns:a16="http://schemas.microsoft.com/office/drawing/2014/main" id="{F1C83B66-317E-F669-3F45-4AA36BBE94B7}"/>
              </a:ext>
            </a:extLst>
          </p:cNvPr>
          <p:cNvSpPr/>
          <p:nvPr/>
        </p:nvSpPr>
        <p:spPr>
          <a:xfrm>
            <a:off x="4572001"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solidFill>
                <a:srgbClr val="FFC000"/>
              </a:solidFill>
            </a:endParaRPr>
          </a:p>
        </p:txBody>
      </p:sp>
      <p:sp>
        <p:nvSpPr>
          <p:cNvPr id="16" name="Rectangle 15">
            <a:extLst>
              <a:ext uri="{FF2B5EF4-FFF2-40B4-BE49-F238E27FC236}">
                <a16:creationId xmlns:a16="http://schemas.microsoft.com/office/drawing/2014/main" id="{FCF43E98-7689-DD9C-8A9A-406690521FBB}"/>
              </a:ext>
            </a:extLst>
          </p:cNvPr>
          <p:cNvSpPr/>
          <p:nvPr/>
        </p:nvSpPr>
        <p:spPr>
          <a:xfrm>
            <a:off x="0" y="689931"/>
            <a:ext cx="4543425" cy="4453569"/>
          </a:xfrm>
          <a:prstGeom prst="rect">
            <a:avLst/>
          </a:prstGeom>
          <a:solidFill>
            <a:schemeClr val="bg1">
              <a:lumMod val="9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5FAAAA6C-7ACC-D2DC-927E-BF9FC0BC09B3}"/>
              </a:ext>
            </a:extLst>
          </p:cNvPr>
          <p:cNvSpPr txBox="1"/>
          <p:nvPr/>
        </p:nvSpPr>
        <p:spPr>
          <a:xfrm>
            <a:off x="171522" y="799649"/>
            <a:ext cx="4236172" cy="4278094"/>
          </a:xfrm>
          <a:prstGeom prst="rect">
            <a:avLst/>
          </a:prstGeom>
          <a:noFill/>
        </p:spPr>
        <p:txBody>
          <a:bodyPr wrap="square" rtlCol="0">
            <a:spAutoFit/>
          </a:bodyPr>
          <a:lstStyle/>
          <a:p>
            <a:r>
              <a:rPr lang="en-US" sz="1800" b="1" dirty="0">
                <a:latin typeface="Calibri" panose="020F0502020204030204" pitchFamily="34" charset="0"/>
                <a:ea typeface="Calibri" panose="020F0502020204030204" pitchFamily="34" charset="0"/>
                <a:cs typeface="Calibri" panose="020F0502020204030204" pitchFamily="34" charset="0"/>
              </a:rPr>
              <a:t>Cross-selling and upselling</a:t>
            </a:r>
          </a:p>
          <a:p>
            <a:endParaRPr lang="en-US" sz="100" b="1" dirty="0">
              <a:latin typeface="Calibri" panose="020F0502020204030204" pitchFamily="34" charset="0"/>
              <a:ea typeface="Calibri" panose="020F0502020204030204" pitchFamily="34" charset="0"/>
              <a:cs typeface="Calibri" panose="020F0502020204030204" pitchFamily="34" charset="0"/>
            </a:endParaRPr>
          </a:p>
          <a:p>
            <a:r>
              <a:rPr lang="en-US" sz="1100" dirty="0">
                <a:latin typeface="Calibri" panose="020F0502020204030204" pitchFamily="34" charset="0"/>
                <a:ea typeface="Calibri" panose="020F0502020204030204" pitchFamily="34" charset="0"/>
                <a:cs typeface="Calibri" panose="020F0502020204030204" pitchFamily="34" charset="0"/>
              </a:rPr>
              <a:t>Upon choosing a product, the platform will recommend a series of similar products and a list of complementary products based on what other users who bought this product also bought.</a:t>
            </a:r>
          </a:p>
          <a:p>
            <a:r>
              <a:rPr lang="en-US" sz="1100" dirty="0">
                <a:latin typeface="Calibri" panose="020F0502020204030204" pitchFamily="34" charset="0"/>
                <a:ea typeface="Calibri" panose="020F0502020204030204" pitchFamily="34" charset="0"/>
                <a:cs typeface="Calibri" panose="020F0502020204030204" pitchFamily="34" charset="0"/>
              </a:rPr>
              <a:t> </a:t>
            </a:r>
            <a:endParaRPr lang="en-US" sz="1100" dirty="0"/>
          </a:p>
          <a:p>
            <a:r>
              <a:rPr lang="en-US" b="1" dirty="0">
                <a:latin typeface="Calibri" panose="020F0502020204030204" pitchFamily="34" charset="0"/>
                <a:ea typeface="Calibri" panose="020F0502020204030204" pitchFamily="34" charset="0"/>
                <a:cs typeface="Calibri" panose="020F0502020204030204" pitchFamily="34" charset="0"/>
              </a:rPr>
              <a:t>Scenario</a:t>
            </a:r>
          </a:p>
          <a:p>
            <a:endParaRPr lang="en-US" sz="100" b="1" dirty="0">
              <a:latin typeface="Calibri" panose="020F0502020204030204" pitchFamily="34" charset="0"/>
              <a:ea typeface="Calibri" panose="020F0502020204030204" pitchFamily="34" charset="0"/>
              <a:cs typeface="Calibri" panose="020F0502020204030204" pitchFamily="34" charset="0"/>
            </a:endParaRPr>
          </a:p>
          <a:p>
            <a:r>
              <a:rPr lang="en-US" sz="1100" dirty="0">
                <a:latin typeface="Calibri" panose="020F0502020204030204" pitchFamily="34" charset="0"/>
                <a:ea typeface="Calibri" panose="020F0502020204030204" pitchFamily="34" charset="0"/>
                <a:cs typeface="Calibri" panose="020F0502020204030204" pitchFamily="34" charset="0"/>
              </a:rPr>
              <a:t>Rahul, a photographer, wants to purchase a new camera similar to his old one. He navigates to his previous camera purchase and finds similar cameras. The platform recommends him complementary items based on what other users bought. He realizes he will also need lenses and adds them to his cart. These recommendations assisted him to discover products he might need in addition to his original product.</a:t>
            </a:r>
          </a:p>
          <a:p>
            <a:endParaRPr lang="en-US" sz="1100" dirty="0">
              <a:latin typeface="Calibri" panose="020F0502020204030204" pitchFamily="34" charset="0"/>
              <a:ea typeface="Calibri" panose="020F0502020204030204" pitchFamily="34" charset="0"/>
              <a:cs typeface="Calibri" panose="020F0502020204030204" pitchFamily="34" charset="0"/>
            </a:endParaRPr>
          </a:p>
          <a:p>
            <a:r>
              <a:rPr lang="en-US" b="1" dirty="0">
                <a:latin typeface="Calibri" panose="020F0502020204030204" pitchFamily="34" charset="0"/>
                <a:ea typeface="Calibri" panose="020F0502020204030204" pitchFamily="34" charset="0"/>
                <a:cs typeface="Calibri" panose="020F0502020204030204" pitchFamily="34" charset="0"/>
              </a:rPr>
              <a:t>Value Proposition</a:t>
            </a:r>
          </a:p>
          <a:p>
            <a:r>
              <a:rPr lang="en-US" sz="1100" dirty="0">
                <a:latin typeface="Calibri" panose="020F0502020204030204" pitchFamily="34" charset="0"/>
                <a:ea typeface="Calibri" panose="020F0502020204030204" pitchFamily="34" charset="0"/>
                <a:cs typeface="Calibri" panose="020F0502020204030204" pitchFamily="34" charset="0"/>
              </a:rPr>
              <a:t>By suggesting complementary products, Flipkart can </a:t>
            </a:r>
            <a:r>
              <a:rPr lang="en-US" sz="1100" b="1" dirty="0">
                <a:latin typeface="Calibri" panose="020F0502020204030204" pitchFamily="34" charset="0"/>
                <a:ea typeface="Calibri" panose="020F0502020204030204" pitchFamily="34" charset="0"/>
                <a:cs typeface="Calibri" panose="020F0502020204030204" pitchFamily="34" charset="0"/>
              </a:rPr>
              <a:t>boost average order values </a:t>
            </a:r>
            <a:r>
              <a:rPr lang="en-US" sz="1100" dirty="0">
                <a:latin typeface="Calibri" panose="020F0502020204030204" pitchFamily="34" charset="0"/>
                <a:ea typeface="Calibri" panose="020F0502020204030204" pitchFamily="34" charset="0"/>
                <a:cs typeface="Calibri" panose="020F0502020204030204" pitchFamily="34" charset="0"/>
              </a:rPr>
              <a:t>as users add more items to their carts. Complementary recommendations </a:t>
            </a:r>
            <a:r>
              <a:rPr lang="en-US" sz="1100" b="1" dirty="0">
                <a:latin typeface="Calibri" panose="020F0502020204030204" pitchFamily="34" charset="0"/>
                <a:ea typeface="Calibri" panose="020F0502020204030204" pitchFamily="34" charset="0"/>
                <a:cs typeface="Calibri" panose="020F0502020204030204" pitchFamily="34" charset="0"/>
              </a:rPr>
              <a:t>promote cross-selling </a:t>
            </a:r>
            <a:r>
              <a:rPr lang="en-US" sz="1100" dirty="0">
                <a:latin typeface="Calibri" panose="020F0502020204030204" pitchFamily="34" charset="0"/>
                <a:ea typeface="Calibri" panose="020F0502020204030204" pitchFamily="34" charset="0"/>
                <a:cs typeface="Calibri" panose="020F0502020204030204" pitchFamily="34" charset="0"/>
              </a:rPr>
              <a:t>by showcasing products users might not have considered on their own.</a:t>
            </a:r>
          </a:p>
          <a:p>
            <a:r>
              <a:rPr lang="en-US" sz="1100" dirty="0">
                <a:latin typeface="Calibri" panose="020F0502020204030204" pitchFamily="34" charset="0"/>
                <a:ea typeface="Calibri" panose="020F0502020204030204" pitchFamily="34" charset="0"/>
                <a:cs typeface="Calibri" panose="020F0502020204030204" pitchFamily="34" charset="0"/>
              </a:rPr>
              <a:t>This recommendation approach provides a comprehensive shopping experience that caters to users' needs, preferences, and potential use cases, leading to increased user satisfaction and improved business outcomes</a:t>
            </a:r>
          </a:p>
          <a:p>
            <a:endParaRPr lang="en-US" sz="100" b="1" dirty="0">
              <a:latin typeface="Calibri" panose="020F0502020204030204" pitchFamily="34" charset="0"/>
              <a:ea typeface="Calibri" panose="020F0502020204030204" pitchFamily="34" charset="0"/>
              <a:cs typeface="Calibri" panose="020F0502020204030204" pitchFamily="34" charset="0"/>
            </a:endParaRPr>
          </a:p>
          <a:p>
            <a:endParaRPr lang="en-US" dirty="0"/>
          </a:p>
        </p:txBody>
      </p:sp>
      <p:sp>
        <p:nvSpPr>
          <p:cNvPr id="17" name="Rectangle 16">
            <a:extLst>
              <a:ext uri="{FF2B5EF4-FFF2-40B4-BE49-F238E27FC236}">
                <a16:creationId xmlns:a16="http://schemas.microsoft.com/office/drawing/2014/main" id="{06510B91-4591-DDCC-5BB8-DAADA29F036B}"/>
              </a:ext>
            </a:extLst>
          </p:cNvPr>
          <p:cNvSpPr/>
          <p:nvPr/>
        </p:nvSpPr>
        <p:spPr>
          <a:xfrm>
            <a:off x="4543425" y="540525"/>
            <a:ext cx="4600575" cy="460297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792ED557-B187-1C4A-5C57-FE05417E5B5A}"/>
              </a:ext>
            </a:extLst>
          </p:cNvPr>
          <p:cNvSpPr/>
          <p:nvPr/>
        </p:nvSpPr>
        <p:spPr>
          <a:xfrm>
            <a:off x="0" y="0"/>
            <a:ext cx="5079243" cy="689931"/>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Google Shape;87;p19"/>
          <p:cNvSpPr txBox="1"/>
          <p:nvPr/>
        </p:nvSpPr>
        <p:spPr>
          <a:xfrm>
            <a:off x="528710" y="35693"/>
            <a:ext cx="5236226"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 sz="2800" b="1" i="0" u="none" strike="noStrike" cap="none" dirty="0">
                <a:solidFill>
                  <a:schemeClr val="bg1"/>
                </a:solidFill>
                <a:latin typeface="Roboto Mono"/>
                <a:ea typeface="Roboto Mono"/>
                <a:cs typeface="Roboto Mono"/>
                <a:sym typeface="Roboto Mono"/>
              </a:rPr>
              <a:t>Use-Cases</a:t>
            </a:r>
            <a:endParaRPr sz="2400" b="1" i="0" u="none" strike="noStrike" cap="none" dirty="0">
              <a:solidFill>
                <a:schemeClr val="bg1"/>
              </a:solidFill>
              <a:latin typeface="Roboto Mono"/>
              <a:ea typeface="Roboto Mono"/>
              <a:cs typeface="Roboto Mono"/>
              <a:sym typeface="Roboto Mono"/>
            </a:endParaRPr>
          </a:p>
        </p:txBody>
      </p:sp>
      <p:sp>
        <p:nvSpPr>
          <p:cNvPr id="18" name="TextBox 17">
            <a:extLst>
              <a:ext uri="{FF2B5EF4-FFF2-40B4-BE49-F238E27FC236}">
                <a16:creationId xmlns:a16="http://schemas.microsoft.com/office/drawing/2014/main" id="{E7ACB515-979B-B183-C08D-D88806CAC46C}"/>
              </a:ext>
            </a:extLst>
          </p:cNvPr>
          <p:cNvSpPr txBox="1"/>
          <p:nvPr/>
        </p:nvSpPr>
        <p:spPr>
          <a:xfrm>
            <a:off x="4819957" y="623285"/>
            <a:ext cx="4131162" cy="261610"/>
          </a:xfrm>
          <a:prstGeom prst="rect">
            <a:avLst/>
          </a:prstGeom>
          <a:noFill/>
        </p:spPr>
        <p:txBody>
          <a:bodyPr wrap="square" rtlCol="0">
            <a:spAutoFit/>
          </a:bodyPr>
          <a:lstStyle/>
          <a:p>
            <a:r>
              <a:rPr lang="en-US" sz="1100" dirty="0">
                <a:latin typeface="Calibri" panose="020F0502020204030204" pitchFamily="34" charset="0"/>
                <a:ea typeface="Calibri" panose="020F0502020204030204" pitchFamily="34" charset="0"/>
                <a:cs typeface="Calibri" panose="020F0502020204030204" pitchFamily="34" charset="0"/>
              </a:rPr>
              <a:t>These products will be ranked on the basis of highest similarity score. </a:t>
            </a:r>
          </a:p>
        </p:txBody>
      </p:sp>
      <p:pic>
        <p:nvPicPr>
          <p:cNvPr id="2050" name="Picture 2" descr="Recommendations — The Machine-Learnt Way! | by Radhika Tamvada | Flipkart  Tech Blog">
            <a:extLst>
              <a:ext uri="{FF2B5EF4-FFF2-40B4-BE49-F238E27FC236}">
                <a16:creationId xmlns:a16="http://schemas.microsoft.com/office/drawing/2014/main" id="{4E063385-D5D9-816E-0B02-9DCB1E6BB13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2025"/>
          <a:stretch/>
        </p:blipFill>
        <p:spPr bwMode="auto">
          <a:xfrm>
            <a:off x="5125566" y="967655"/>
            <a:ext cx="3364706" cy="1605603"/>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3076" name="Picture 4" descr="Customers who bought this item also bought…&quot; - The Adventures of Accordion  Guy in the 21st Century">
            <a:extLst>
              <a:ext uri="{FF2B5EF4-FFF2-40B4-BE49-F238E27FC236}">
                <a16:creationId xmlns:a16="http://schemas.microsoft.com/office/drawing/2014/main" id="{63CFDAE2-6F10-29D2-9DDC-AB80AA8D97D1}"/>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7411" r="38907"/>
          <a:stretch/>
        </p:blipFill>
        <p:spPr bwMode="auto">
          <a:xfrm>
            <a:off x="4742338" y="3137240"/>
            <a:ext cx="4131163" cy="1765318"/>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 name="TextBox 1">
            <a:extLst>
              <a:ext uri="{FF2B5EF4-FFF2-40B4-BE49-F238E27FC236}">
                <a16:creationId xmlns:a16="http://schemas.microsoft.com/office/drawing/2014/main" id="{501F635B-1E32-608E-9740-341A312E8AD5}"/>
              </a:ext>
            </a:extLst>
          </p:cNvPr>
          <p:cNvSpPr txBox="1"/>
          <p:nvPr/>
        </p:nvSpPr>
        <p:spPr>
          <a:xfrm>
            <a:off x="4742338" y="2656814"/>
            <a:ext cx="4131162" cy="430887"/>
          </a:xfrm>
          <a:prstGeom prst="rect">
            <a:avLst/>
          </a:prstGeom>
          <a:noFill/>
        </p:spPr>
        <p:txBody>
          <a:bodyPr wrap="square" rtlCol="0">
            <a:spAutoFit/>
          </a:bodyPr>
          <a:lstStyle/>
          <a:p>
            <a:pPr algn="ctr"/>
            <a:r>
              <a:rPr lang="en-US" sz="1100" dirty="0">
                <a:latin typeface="Calibri" panose="020F0502020204030204" pitchFamily="34" charset="0"/>
                <a:ea typeface="Calibri" panose="020F0502020204030204" pitchFamily="34" charset="0"/>
                <a:cs typeface="Calibri" panose="020F0502020204030204" pitchFamily="34" charset="0"/>
              </a:rPr>
              <a:t>These products will be ranked on the basis of maximum co-purchase frequency. </a:t>
            </a:r>
          </a:p>
        </p:txBody>
      </p:sp>
      <p:sp>
        <p:nvSpPr>
          <p:cNvPr id="6" name="TextBox 5">
            <a:extLst>
              <a:ext uri="{FF2B5EF4-FFF2-40B4-BE49-F238E27FC236}">
                <a16:creationId xmlns:a16="http://schemas.microsoft.com/office/drawing/2014/main" id="{9073B999-4A48-F226-925E-1C7635F62A79}"/>
              </a:ext>
            </a:extLst>
          </p:cNvPr>
          <p:cNvSpPr txBox="1"/>
          <p:nvPr/>
        </p:nvSpPr>
        <p:spPr>
          <a:xfrm>
            <a:off x="5079243" y="35693"/>
            <a:ext cx="3514184" cy="461665"/>
          </a:xfrm>
          <a:prstGeom prst="rect">
            <a:avLst/>
          </a:prstGeom>
          <a:noFill/>
        </p:spPr>
        <p:txBody>
          <a:bodyPr wrap="square" rtlCol="0">
            <a:spAutoFit/>
          </a:bodyPr>
          <a:lstStyle/>
          <a:p>
            <a:r>
              <a:rPr lang="en-US" sz="2400" b="1" dirty="0">
                <a:latin typeface="Roboto Mono" panose="00000009000000000000" pitchFamily="49" charset="0"/>
                <a:ea typeface="Roboto Mono" panose="00000009000000000000" pitchFamily="49" charset="0"/>
              </a:rPr>
              <a:t>Priority 3</a:t>
            </a:r>
          </a:p>
        </p:txBody>
      </p:sp>
    </p:spTree>
    <p:extLst>
      <p:ext uri="{BB962C8B-B14F-4D97-AF65-F5344CB8AC3E}">
        <p14:creationId xmlns:p14="http://schemas.microsoft.com/office/powerpoint/2010/main" val="1968376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31" name="Rectangle 30">
            <a:extLst>
              <a:ext uri="{FF2B5EF4-FFF2-40B4-BE49-F238E27FC236}">
                <a16:creationId xmlns:a16="http://schemas.microsoft.com/office/drawing/2014/main" id="{56C2283D-22EA-72F9-B9C9-8CD4F23E39AB}"/>
              </a:ext>
            </a:extLst>
          </p:cNvPr>
          <p:cNvSpPr/>
          <p:nvPr/>
        </p:nvSpPr>
        <p:spPr>
          <a:xfrm>
            <a:off x="4543425" y="540525"/>
            <a:ext cx="4600575" cy="460297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F2BC4E4-991C-B343-A0FB-99150043DECB}"/>
              </a:ext>
            </a:extLst>
          </p:cNvPr>
          <p:cNvSpPr/>
          <p:nvPr/>
        </p:nvSpPr>
        <p:spPr>
          <a:xfrm>
            <a:off x="0" y="684718"/>
            <a:ext cx="4822031" cy="4453569"/>
          </a:xfrm>
          <a:prstGeom prst="rect">
            <a:avLst/>
          </a:prstGeom>
          <a:solidFill>
            <a:schemeClr val="bg1">
              <a:lumMod val="9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1C83B66-317E-F669-3F45-4AA36BBE94B7}"/>
              </a:ext>
            </a:extLst>
          </p:cNvPr>
          <p:cNvSpPr/>
          <p:nvPr/>
        </p:nvSpPr>
        <p:spPr>
          <a:xfrm>
            <a:off x="4572001"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solidFill>
                <a:srgbClr val="FFC000"/>
              </a:solidFill>
            </a:endParaRPr>
          </a:p>
        </p:txBody>
      </p:sp>
      <p:sp>
        <p:nvSpPr>
          <p:cNvPr id="4" name="Rectangle 3">
            <a:extLst>
              <a:ext uri="{FF2B5EF4-FFF2-40B4-BE49-F238E27FC236}">
                <a16:creationId xmlns:a16="http://schemas.microsoft.com/office/drawing/2014/main" id="{792ED557-B187-1C4A-5C57-FE05417E5B5A}"/>
              </a:ext>
            </a:extLst>
          </p:cNvPr>
          <p:cNvSpPr/>
          <p:nvPr/>
        </p:nvSpPr>
        <p:spPr>
          <a:xfrm>
            <a:off x="0" y="-15240"/>
            <a:ext cx="5379244" cy="689931"/>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Google Shape;87;p19"/>
          <p:cNvSpPr txBox="1"/>
          <p:nvPr/>
        </p:nvSpPr>
        <p:spPr>
          <a:xfrm>
            <a:off x="528710" y="55251"/>
            <a:ext cx="5236226"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chemeClr val="bg1"/>
                </a:solidFill>
                <a:latin typeface="Roboto Mono"/>
                <a:ea typeface="Roboto Mono"/>
                <a:cs typeface="Roboto Mono"/>
                <a:sym typeface="Roboto Mono"/>
              </a:rPr>
              <a:t>Proposed Approach</a:t>
            </a:r>
            <a:endParaRPr sz="2400" b="1" i="0" u="none" strike="noStrike" cap="none" dirty="0">
              <a:solidFill>
                <a:schemeClr val="bg1"/>
              </a:solidFill>
              <a:latin typeface="Roboto Mono"/>
              <a:ea typeface="Roboto Mono"/>
              <a:cs typeface="Roboto Mono"/>
              <a:sym typeface="Roboto Mono"/>
            </a:endParaRPr>
          </a:p>
        </p:txBody>
      </p:sp>
      <p:sp>
        <p:nvSpPr>
          <p:cNvPr id="2" name="TextBox 1">
            <a:extLst>
              <a:ext uri="{FF2B5EF4-FFF2-40B4-BE49-F238E27FC236}">
                <a16:creationId xmlns:a16="http://schemas.microsoft.com/office/drawing/2014/main" id="{2519D8CD-9E30-30B0-829A-F7A6584BC679}"/>
              </a:ext>
            </a:extLst>
          </p:cNvPr>
          <p:cNvSpPr txBox="1"/>
          <p:nvPr/>
        </p:nvSpPr>
        <p:spPr>
          <a:xfrm>
            <a:off x="85725" y="785193"/>
            <a:ext cx="5293519" cy="338554"/>
          </a:xfrm>
          <a:prstGeom prst="rect">
            <a:avLst/>
          </a:prstGeom>
          <a:noFill/>
        </p:spPr>
        <p:txBody>
          <a:bodyPr wrap="square" rtlCol="0">
            <a:spAutoFit/>
          </a:bodyPr>
          <a:lstStyle/>
          <a:p>
            <a:r>
              <a:rPr lang="en-US" sz="1600" b="1" dirty="0">
                <a:latin typeface="Calibri" panose="020F0502020204030204" pitchFamily="34" charset="0"/>
                <a:ea typeface="Calibri" panose="020F0502020204030204" pitchFamily="34" charset="0"/>
                <a:cs typeface="Calibri" panose="020F0502020204030204" pitchFamily="34" charset="0"/>
              </a:rPr>
              <a:t>Category generation using Reinforcement Learning</a:t>
            </a:r>
          </a:p>
        </p:txBody>
      </p:sp>
      <p:sp>
        <p:nvSpPr>
          <p:cNvPr id="6" name="TextBox 5">
            <a:extLst>
              <a:ext uri="{FF2B5EF4-FFF2-40B4-BE49-F238E27FC236}">
                <a16:creationId xmlns:a16="http://schemas.microsoft.com/office/drawing/2014/main" id="{080E4D04-B77B-094B-7EDB-0C538D780BDE}"/>
              </a:ext>
            </a:extLst>
          </p:cNvPr>
          <p:cNvSpPr txBox="1"/>
          <p:nvPr/>
        </p:nvSpPr>
        <p:spPr>
          <a:xfrm>
            <a:off x="167640" y="1080510"/>
            <a:ext cx="4654391" cy="4231928"/>
          </a:xfrm>
          <a:prstGeom prst="rect">
            <a:avLst/>
          </a:prstGeom>
          <a:noFill/>
        </p:spPr>
        <p:txBody>
          <a:bodyPr wrap="square" rtlCol="0">
            <a:spAutoFit/>
          </a:bodyPr>
          <a:lstStyle/>
          <a:p>
            <a:r>
              <a:rPr lang="en-US" sz="1200" b="1" dirty="0">
                <a:latin typeface="Calibri" panose="020F0502020204030204" pitchFamily="34" charset="0"/>
                <a:ea typeface="Calibri" panose="020F0502020204030204" pitchFamily="34" charset="0"/>
                <a:cs typeface="Calibri" panose="020F0502020204030204" pitchFamily="34" charset="0"/>
              </a:rPr>
              <a:t>Input</a:t>
            </a:r>
            <a:r>
              <a:rPr lang="en-US" sz="1200" dirty="0">
                <a:latin typeface="Calibri" panose="020F0502020204030204" pitchFamily="34" charset="0"/>
                <a:ea typeface="Calibri" panose="020F0502020204030204" pitchFamily="34" charset="0"/>
                <a:cs typeface="Calibri" panose="020F0502020204030204" pitchFamily="34" charset="0"/>
              </a:rPr>
              <a:t>: Sequence of categories</a:t>
            </a:r>
          </a:p>
          <a:p>
            <a:endParaRPr lang="en-US" sz="600" dirty="0">
              <a:latin typeface="Calibri" panose="020F0502020204030204" pitchFamily="34" charset="0"/>
              <a:ea typeface="Calibri" panose="020F0502020204030204" pitchFamily="34" charset="0"/>
              <a:cs typeface="Calibri" panose="020F0502020204030204" pitchFamily="34" charset="0"/>
            </a:endParaRPr>
          </a:p>
          <a:p>
            <a:r>
              <a:rPr lang="en-US" sz="1200" b="1" dirty="0">
                <a:latin typeface="Calibri" panose="020F0502020204030204" pitchFamily="34" charset="0"/>
                <a:ea typeface="Calibri" panose="020F0502020204030204" pitchFamily="34" charset="0"/>
                <a:cs typeface="Calibri" panose="020F0502020204030204" pitchFamily="34" charset="0"/>
              </a:rPr>
              <a:t>Thompson Sampling:</a:t>
            </a:r>
          </a:p>
          <a:p>
            <a:pPr marL="342900" indent="-3429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Initialization</a:t>
            </a:r>
            <a:r>
              <a:rPr lang="en-US" sz="1200" dirty="0">
                <a:latin typeface="Calibri" panose="020F0502020204030204" pitchFamily="34" charset="0"/>
                <a:ea typeface="Calibri" panose="020F0502020204030204" pitchFamily="34" charset="0"/>
                <a:cs typeface="Calibri" panose="020F0502020204030204" pitchFamily="34" charset="0"/>
              </a:rPr>
              <a:t>: The algorithm starts with a prior belief or probability distribution about the true rewards associated with each arm. This probability is calculated using the general category trends.</a:t>
            </a:r>
          </a:p>
          <a:p>
            <a:pPr marL="342900" indent="-3429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Exploration and Exploitation: </a:t>
            </a:r>
            <a:r>
              <a:rPr lang="en-US" sz="1200" dirty="0">
                <a:latin typeface="Calibri" panose="020F0502020204030204" pitchFamily="34" charset="0"/>
                <a:ea typeface="Calibri" panose="020F0502020204030204" pitchFamily="34" charset="0"/>
                <a:cs typeface="Calibri" panose="020F0502020204030204" pitchFamily="34" charset="0"/>
              </a:rPr>
              <a:t>The algo randomly samples from each arm's probability distribution at every iteration. The arm with the highest sampled value is chosen, striking a balance between exploring potentially rewarding arms and exploiting arms with a proven track record.</a:t>
            </a:r>
          </a:p>
          <a:p>
            <a:pPr marL="342900" indent="-3429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Feedback and Update: </a:t>
            </a:r>
            <a:r>
              <a:rPr lang="en-US" sz="1200" dirty="0">
                <a:latin typeface="Calibri" panose="020F0502020204030204" pitchFamily="34" charset="0"/>
                <a:ea typeface="Calibri" panose="020F0502020204030204" pitchFamily="34" charset="0"/>
                <a:cs typeface="Calibri" panose="020F0502020204030204" pitchFamily="34" charset="0"/>
              </a:rPr>
              <a:t>Once an arm (here, category) is chosen and its reward(user interaction) is seen, the algorithm adjusts the associated probability distribution. This update uses the new information to fine-tune the distribution. Successful arms shift towards higher rewards, while underperforming arms shift towards lower rewards.</a:t>
            </a:r>
          </a:p>
          <a:p>
            <a:pPr marL="342900" indent="-3429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Repeat: </a:t>
            </a:r>
            <a:r>
              <a:rPr lang="en-US" sz="1200" dirty="0">
                <a:latin typeface="Calibri" panose="020F0502020204030204" pitchFamily="34" charset="0"/>
                <a:ea typeface="Calibri" panose="020F0502020204030204" pitchFamily="34" charset="0"/>
                <a:cs typeface="Calibri" panose="020F0502020204030204" pitchFamily="34" charset="0"/>
              </a:rPr>
              <a:t>The cycle of picking an arm, observing rewards, and updating distributions repeats. With more data, the algorithm gains confidence in identifying arms likely to yield higher rewards.</a:t>
            </a:r>
          </a:p>
          <a:p>
            <a:pPr marL="342900" indent="-342900">
              <a:buFont typeface="+mj-lt"/>
              <a:buAutoNum type="arabicPeriod"/>
            </a:pPr>
            <a:endParaRPr lang="en-US" sz="600" dirty="0">
              <a:latin typeface="Calibri" panose="020F0502020204030204" pitchFamily="34" charset="0"/>
              <a:ea typeface="Calibri" panose="020F0502020204030204" pitchFamily="34" charset="0"/>
              <a:cs typeface="Calibri" panose="020F0502020204030204" pitchFamily="34" charset="0"/>
            </a:endParaRPr>
          </a:p>
          <a:p>
            <a:r>
              <a:rPr lang="en-US" sz="1200" b="1" dirty="0">
                <a:latin typeface="Calibri" panose="020F0502020204030204" pitchFamily="34" charset="0"/>
                <a:ea typeface="Calibri" panose="020F0502020204030204" pitchFamily="34" charset="0"/>
                <a:cs typeface="Calibri" panose="020F0502020204030204" pitchFamily="34" charset="0"/>
              </a:rPr>
              <a:t>Output: </a:t>
            </a:r>
            <a:r>
              <a:rPr lang="en-US" sz="1200" dirty="0">
                <a:latin typeface="Calibri" panose="020F0502020204030204" pitchFamily="34" charset="0"/>
                <a:ea typeface="Calibri" panose="020F0502020204030204" pitchFamily="34" charset="0"/>
                <a:cs typeface="Calibri" panose="020F0502020204030204" pitchFamily="34" charset="0"/>
              </a:rPr>
              <a:t>Ranked list of categories based on probabilities</a:t>
            </a:r>
          </a:p>
          <a:p>
            <a:pPr marL="342900" indent="-342900">
              <a:buFont typeface="+mj-lt"/>
              <a:buAutoNum type="arabicPeriod"/>
            </a:pPr>
            <a:endParaRPr lang="en-US" sz="1100" dirty="0">
              <a:latin typeface="Calibri" panose="020F0502020204030204" pitchFamily="34" charset="0"/>
              <a:ea typeface="Calibri" panose="020F0502020204030204" pitchFamily="34" charset="0"/>
              <a:cs typeface="Calibri" panose="020F0502020204030204" pitchFamily="34" charset="0"/>
            </a:endParaRPr>
          </a:p>
        </p:txBody>
      </p:sp>
      <p:pic>
        <p:nvPicPr>
          <p:cNvPr id="29" name="Picture 28">
            <a:extLst>
              <a:ext uri="{FF2B5EF4-FFF2-40B4-BE49-F238E27FC236}">
                <a16:creationId xmlns:a16="http://schemas.microsoft.com/office/drawing/2014/main" id="{D31EC1C7-57C6-063A-1FF8-5120D2E15F5C}"/>
              </a:ext>
            </a:extLst>
          </p:cNvPr>
          <p:cNvPicPr>
            <a:picLocks noChangeAspect="1"/>
          </p:cNvPicPr>
          <p:nvPr/>
        </p:nvPicPr>
        <p:blipFill rotWithShape="1">
          <a:blip r:embed="rId3"/>
          <a:srcRect l="5042" t="9438" r="4195" b="8964"/>
          <a:stretch/>
        </p:blipFill>
        <p:spPr>
          <a:xfrm>
            <a:off x="4903946" y="1664272"/>
            <a:ext cx="4149095" cy="2098189"/>
          </a:xfrm>
          <a:prstGeom prst="rect">
            <a:avLst/>
          </a:prstGeom>
          <a:ln>
            <a:solidFill>
              <a:schemeClr val="tx1"/>
            </a:solidFill>
          </a:ln>
        </p:spPr>
      </p:pic>
      <p:sp>
        <p:nvSpPr>
          <p:cNvPr id="33" name="TextBox 32">
            <a:extLst>
              <a:ext uri="{FF2B5EF4-FFF2-40B4-BE49-F238E27FC236}">
                <a16:creationId xmlns:a16="http://schemas.microsoft.com/office/drawing/2014/main" id="{78116DEF-3C71-D738-7E62-AB6B5AE336C3}"/>
              </a:ext>
            </a:extLst>
          </p:cNvPr>
          <p:cNvSpPr txBox="1"/>
          <p:nvPr/>
        </p:nvSpPr>
        <p:spPr>
          <a:xfrm>
            <a:off x="5480685" y="100986"/>
            <a:ext cx="4575810" cy="338554"/>
          </a:xfrm>
          <a:prstGeom prst="rect">
            <a:avLst/>
          </a:prstGeom>
          <a:noFill/>
        </p:spPr>
        <p:txBody>
          <a:bodyPr wrap="square">
            <a:spAutoFit/>
          </a:bodyPr>
          <a:lstStyle/>
          <a:p>
            <a:r>
              <a:rPr lang="en-US" sz="1600" b="1" dirty="0">
                <a:latin typeface="Calibri" panose="020F0502020204030204" pitchFamily="34" charset="0"/>
                <a:ea typeface="Calibri" panose="020F0502020204030204" pitchFamily="34" charset="0"/>
                <a:cs typeface="Calibri" panose="020F0502020204030204" pitchFamily="34" charset="0"/>
              </a:rPr>
              <a:t>Dynamic user-specific categories  </a:t>
            </a:r>
          </a:p>
        </p:txBody>
      </p:sp>
    </p:spTree>
    <p:extLst>
      <p:ext uri="{BB962C8B-B14F-4D97-AF65-F5344CB8AC3E}">
        <p14:creationId xmlns:p14="http://schemas.microsoft.com/office/powerpoint/2010/main" val="37870516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31" name="Rectangle 30">
            <a:extLst>
              <a:ext uri="{FF2B5EF4-FFF2-40B4-BE49-F238E27FC236}">
                <a16:creationId xmlns:a16="http://schemas.microsoft.com/office/drawing/2014/main" id="{56C2283D-22EA-72F9-B9C9-8CD4F23E39AB}"/>
              </a:ext>
            </a:extLst>
          </p:cNvPr>
          <p:cNvSpPr/>
          <p:nvPr/>
        </p:nvSpPr>
        <p:spPr>
          <a:xfrm>
            <a:off x="4543425" y="540525"/>
            <a:ext cx="4600575" cy="460297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F2BC4E4-991C-B343-A0FB-99150043DECB}"/>
              </a:ext>
            </a:extLst>
          </p:cNvPr>
          <p:cNvSpPr/>
          <p:nvPr/>
        </p:nvSpPr>
        <p:spPr>
          <a:xfrm>
            <a:off x="0" y="684718"/>
            <a:ext cx="4822031" cy="4453569"/>
          </a:xfrm>
          <a:prstGeom prst="rect">
            <a:avLst/>
          </a:prstGeom>
          <a:solidFill>
            <a:schemeClr val="bg1">
              <a:lumMod val="9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1C83B66-317E-F669-3F45-4AA36BBE94B7}"/>
              </a:ext>
            </a:extLst>
          </p:cNvPr>
          <p:cNvSpPr/>
          <p:nvPr/>
        </p:nvSpPr>
        <p:spPr>
          <a:xfrm>
            <a:off x="4572001"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solidFill>
                <a:srgbClr val="FFC000"/>
              </a:solidFill>
            </a:endParaRPr>
          </a:p>
        </p:txBody>
      </p:sp>
      <p:sp>
        <p:nvSpPr>
          <p:cNvPr id="4" name="Rectangle 3">
            <a:extLst>
              <a:ext uri="{FF2B5EF4-FFF2-40B4-BE49-F238E27FC236}">
                <a16:creationId xmlns:a16="http://schemas.microsoft.com/office/drawing/2014/main" id="{792ED557-B187-1C4A-5C57-FE05417E5B5A}"/>
              </a:ext>
            </a:extLst>
          </p:cNvPr>
          <p:cNvSpPr/>
          <p:nvPr/>
        </p:nvSpPr>
        <p:spPr>
          <a:xfrm>
            <a:off x="0" y="-15240"/>
            <a:ext cx="5379244" cy="689931"/>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Google Shape;87;p19"/>
          <p:cNvSpPr txBox="1"/>
          <p:nvPr/>
        </p:nvSpPr>
        <p:spPr>
          <a:xfrm>
            <a:off x="528710" y="44576"/>
            <a:ext cx="5236226"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chemeClr val="bg1"/>
                </a:solidFill>
                <a:latin typeface="Roboto Mono"/>
                <a:ea typeface="Roboto Mono"/>
                <a:cs typeface="Roboto Mono"/>
                <a:sym typeface="Roboto Mono"/>
              </a:rPr>
              <a:t>Proposed Approach</a:t>
            </a:r>
            <a:endParaRPr sz="2400" b="1" i="0" u="none" strike="noStrike" cap="none" dirty="0">
              <a:solidFill>
                <a:schemeClr val="bg1"/>
              </a:solidFill>
              <a:latin typeface="Roboto Mono"/>
              <a:ea typeface="Roboto Mono"/>
              <a:cs typeface="Roboto Mono"/>
              <a:sym typeface="Roboto Mono"/>
            </a:endParaRPr>
          </a:p>
        </p:txBody>
      </p:sp>
      <p:sp>
        <p:nvSpPr>
          <p:cNvPr id="2" name="TextBox 1">
            <a:extLst>
              <a:ext uri="{FF2B5EF4-FFF2-40B4-BE49-F238E27FC236}">
                <a16:creationId xmlns:a16="http://schemas.microsoft.com/office/drawing/2014/main" id="{2519D8CD-9E30-30B0-829A-F7A6584BC679}"/>
              </a:ext>
            </a:extLst>
          </p:cNvPr>
          <p:cNvSpPr txBox="1"/>
          <p:nvPr/>
        </p:nvSpPr>
        <p:spPr>
          <a:xfrm>
            <a:off x="0" y="682344"/>
            <a:ext cx="5293519" cy="338554"/>
          </a:xfrm>
          <a:prstGeom prst="rect">
            <a:avLst/>
          </a:prstGeom>
          <a:noFill/>
        </p:spPr>
        <p:txBody>
          <a:bodyPr wrap="square" rtlCol="0">
            <a:spAutoFit/>
          </a:bodyPr>
          <a:lstStyle/>
          <a:p>
            <a:r>
              <a:rPr lang="en-US" sz="1600" b="1" dirty="0">
                <a:latin typeface="Calibri" panose="020F0502020204030204" pitchFamily="34" charset="0"/>
                <a:ea typeface="Calibri" panose="020F0502020204030204" pitchFamily="34" charset="0"/>
                <a:cs typeface="Calibri" panose="020F0502020204030204" pitchFamily="34" charset="0"/>
              </a:rPr>
              <a:t>Product Recommendation using Collaborative Filtering</a:t>
            </a:r>
          </a:p>
        </p:txBody>
      </p:sp>
      <p:sp>
        <p:nvSpPr>
          <p:cNvPr id="6" name="TextBox 5">
            <a:extLst>
              <a:ext uri="{FF2B5EF4-FFF2-40B4-BE49-F238E27FC236}">
                <a16:creationId xmlns:a16="http://schemas.microsoft.com/office/drawing/2014/main" id="{080E4D04-B77B-094B-7EDB-0C538D780BDE}"/>
              </a:ext>
            </a:extLst>
          </p:cNvPr>
          <p:cNvSpPr txBox="1"/>
          <p:nvPr/>
        </p:nvSpPr>
        <p:spPr>
          <a:xfrm>
            <a:off x="106680" y="951238"/>
            <a:ext cx="4715351" cy="4216539"/>
          </a:xfrm>
          <a:prstGeom prst="rect">
            <a:avLst/>
          </a:prstGeom>
          <a:noFill/>
        </p:spPr>
        <p:txBody>
          <a:bodyPr wrap="square" rtlCol="0">
            <a:spAutoFit/>
          </a:bodyPr>
          <a:lstStyle/>
          <a:p>
            <a:r>
              <a:rPr lang="en-US" sz="1200" b="1" dirty="0">
                <a:latin typeface="Calibri" panose="020F0502020204030204" pitchFamily="34" charset="0"/>
                <a:ea typeface="Calibri" panose="020F0502020204030204" pitchFamily="34" charset="0"/>
                <a:cs typeface="Calibri" panose="020F0502020204030204" pitchFamily="34" charset="0"/>
              </a:rPr>
              <a:t>Input</a:t>
            </a:r>
            <a:r>
              <a:rPr lang="en-US" sz="1200" dirty="0">
                <a:latin typeface="Calibri" panose="020F0502020204030204" pitchFamily="34" charset="0"/>
                <a:ea typeface="Calibri" panose="020F0502020204030204" pitchFamily="34" charset="0"/>
                <a:cs typeface="Calibri" panose="020F0502020204030204" pitchFamily="34" charset="0"/>
              </a:rPr>
              <a:t>: Category, User search and purchase history, Product description tags</a:t>
            </a:r>
          </a:p>
          <a:p>
            <a:endParaRPr lang="en-US" sz="600" dirty="0">
              <a:latin typeface="Calibri" panose="020F0502020204030204" pitchFamily="34" charset="0"/>
              <a:ea typeface="Calibri" panose="020F0502020204030204" pitchFamily="34" charset="0"/>
              <a:cs typeface="Calibri" panose="020F0502020204030204" pitchFamily="34" charset="0"/>
            </a:endParaRPr>
          </a:p>
          <a:p>
            <a:r>
              <a:rPr lang="en-US" sz="1200" b="1" dirty="0">
                <a:latin typeface="Calibri" panose="020F0502020204030204" pitchFamily="34" charset="0"/>
                <a:ea typeface="Calibri" panose="020F0502020204030204" pitchFamily="34" charset="0"/>
                <a:cs typeface="Calibri" panose="020F0502020204030204" pitchFamily="34" charset="0"/>
              </a:rPr>
              <a:t>User-Item collaborative filtering:</a:t>
            </a:r>
            <a:r>
              <a:rPr lang="en-US" sz="1000" b="1" dirty="0">
                <a:latin typeface="Calibri" panose="020F0502020204030204" pitchFamily="34" charset="0"/>
                <a:ea typeface="Calibri" panose="020F0502020204030204" pitchFamily="34" charset="0"/>
                <a:cs typeface="Calibri" panose="020F0502020204030204" pitchFamily="34" charset="0"/>
              </a:rPr>
              <a:t> </a:t>
            </a:r>
            <a:r>
              <a:rPr lang="en-US" sz="1200" dirty="0">
                <a:latin typeface="Calibri" panose="020F0502020204030204" pitchFamily="34" charset="0"/>
                <a:ea typeface="Calibri" panose="020F0502020204030204" pitchFamily="34" charset="0"/>
                <a:cs typeface="Calibri" panose="020F0502020204030204" pitchFamily="34" charset="0"/>
              </a:rPr>
              <a:t>Recommendations are generated by identifying users with similar preferences and interactions, suggesting items liked by those users. </a:t>
            </a:r>
          </a:p>
          <a:p>
            <a:r>
              <a:rPr lang="en-US" sz="1200" b="1" dirty="0">
                <a:latin typeface="Calibri" panose="020F0502020204030204" pitchFamily="34" charset="0"/>
                <a:ea typeface="Calibri" panose="020F0502020204030204" pitchFamily="34" charset="0"/>
                <a:cs typeface="Calibri" panose="020F0502020204030204" pitchFamily="34" charset="0"/>
              </a:rPr>
              <a:t>Item-Item collaborative filtering: </a:t>
            </a:r>
            <a:r>
              <a:rPr lang="en-US" sz="1200" dirty="0">
                <a:latin typeface="Calibri" panose="020F0502020204030204" pitchFamily="34" charset="0"/>
                <a:ea typeface="Calibri" panose="020F0502020204030204" pitchFamily="34" charset="0"/>
                <a:cs typeface="Calibri" panose="020F0502020204030204" pitchFamily="34" charset="0"/>
              </a:rPr>
              <a:t>This approach focuses on the relationships between items rather than users. Similarity is calculated using product tags.</a:t>
            </a:r>
          </a:p>
          <a:p>
            <a:pPr marL="228600" indent="-2286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Interaction matrix</a:t>
            </a:r>
            <a:r>
              <a:rPr lang="en-US" sz="1200" dirty="0">
                <a:latin typeface="Calibri" panose="020F0502020204030204" pitchFamily="34" charset="0"/>
                <a:ea typeface="Calibri" panose="020F0502020204030204" pitchFamily="34" charset="0"/>
                <a:cs typeface="Calibri" panose="020F0502020204030204" pitchFamily="34" charset="0"/>
              </a:rPr>
              <a:t>: Create a matrix where rows represent users and columns represent items. The matrix is filled with interactions, here purchases. For item similarity, the tags are encoded and represent the columns.</a:t>
            </a:r>
          </a:p>
          <a:p>
            <a:pPr marL="228600" indent="-2286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Finding Similarities</a:t>
            </a:r>
            <a:r>
              <a:rPr lang="en-US" sz="1200" dirty="0">
                <a:latin typeface="Calibri" panose="020F0502020204030204" pitchFamily="34" charset="0"/>
                <a:ea typeface="Calibri" panose="020F0502020204030204" pitchFamily="34" charset="0"/>
                <a:cs typeface="Calibri" panose="020F0502020204030204" pitchFamily="34" charset="0"/>
              </a:rPr>
              <a:t>: For user-based collaborative filtering, similarities between users are computed based on their interactions with items. Similarly, for item-based collaborative filtering, similarities between items are computed based on matching tags.</a:t>
            </a:r>
          </a:p>
          <a:p>
            <a:pPr marL="228600" indent="-228600">
              <a:buFont typeface="+mj-lt"/>
              <a:buAutoNum type="arabicPeriod"/>
            </a:pPr>
            <a:r>
              <a:rPr lang="en-US" sz="1200" b="1" dirty="0">
                <a:latin typeface="Calibri" panose="020F0502020204030204" pitchFamily="34" charset="0"/>
                <a:ea typeface="Calibri" panose="020F0502020204030204" pitchFamily="34" charset="0"/>
                <a:cs typeface="Calibri" panose="020F0502020204030204" pitchFamily="34" charset="0"/>
              </a:rPr>
              <a:t>Generating recommendations:</a:t>
            </a:r>
            <a:r>
              <a:rPr lang="en-US" sz="1600" b="1" dirty="0">
                <a:latin typeface="Calibri" panose="020F0502020204030204" pitchFamily="34" charset="0"/>
                <a:ea typeface="Calibri" panose="020F0502020204030204" pitchFamily="34" charset="0"/>
                <a:cs typeface="Calibri" panose="020F0502020204030204" pitchFamily="34" charset="0"/>
              </a:rPr>
              <a:t> </a:t>
            </a:r>
            <a:r>
              <a:rPr lang="en-US" sz="1200" dirty="0">
                <a:latin typeface="Calibri" panose="020F0502020204030204" pitchFamily="34" charset="0"/>
                <a:ea typeface="Calibri" panose="020F0502020204030204" pitchFamily="34" charset="0"/>
                <a:cs typeface="Calibri" panose="020F0502020204030204" pitchFamily="34" charset="0"/>
              </a:rPr>
              <a:t>After computing similarities, the algorithm finds the most similar users or items to the target. For user-based filtering, it recommends items liked by similar users. For item-based filtering, it suggests similar items.</a:t>
            </a:r>
          </a:p>
          <a:p>
            <a:pPr marL="228600" indent="-228600">
              <a:buFont typeface="+mj-lt"/>
              <a:buAutoNum type="arabicPeriod"/>
            </a:pPr>
            <a:endParaRPr lang="en-US" sz="600" dirty="0">
              <a:latin typeface="Calibri" panose="020F0502020204030204" pitchFamily="34" charset="0"/>
              <a:ea typeface="Calibri" panose="020F0502020204030204" pitchFamily="34" charset="0"/>
              <a:cs typeface="Calibri" panose="020F0502020204030204" pitchFamily="34" charset="0"/>
            </a:endParaRPr>
          </a:p>
          <a:p>
            <a:r>
              <a:rPr lang="en-US" sz="1200" b="1" dirty="0">
                <a:latin typeface="Calibri" panose="020F0502020204030204" pitchFamily="34" charset="0"/>
                <a:ea typeface="Calibri" panose="020F0502020204030204" pitchFamily="34" charset="0"/>
                <a:cs typeface="Calibri" panose="020F0502020204030204" pitchFamily="34" charset="0"/>
              </a:rPr>
              <a:t>Output: </a:t>
            </a:r>
            <a:r>
              <a:rPr lang="en-US" sz="1200" dirty="0">
                <a:latin typeface="Calibri" panose="020F0502020204030204" pitchFamily="34" charset="0"/>
                <a:ea typeface="Calibri" panose="020F0502020204030204" pitchFamily="34" charset="0"/>
                <a:cs typeface="Calibri" panose="020F0502020204030204" pitchFamily="34" charset="0"/>
              </a:rPr>
              <a:t>Ranked list of products for each category, Similar products</a:t>
            </a:r>
            <a:endParaRPr lang="en-US" sz="1100" dirty="0">
              <a:latin typeface="Calibri" panose="020F0502020204030204" pitchFamily="34" charset="0"/>
              <a:ea typeface="Calibri" panose="020F0502020204030204" pitchFamily="34" charset="0"/>
              <a:cs typeface="Calibri" panose="020F0502020204030204" pitchFamily="34" charset="0"/>
            </a:endParaRPr>
          </a:p>
        </p:txBody>
      </p:sp>
      <p:pic>
        <p:nvPicPr>
          <p:cNvPr id="3" name="Content Placeholder 18">
            <a:extLst>
              <a:ext uri="{FF2B5EF4-FFF2-40B4-BE49-F238E27FC236}">
                <a16:creationId xmlns:a16="http://schemas.microsoft.com/office/drawing/2014/main" id="{B379D15A-0A21-3F8A-370C-F84B4A30B45A}"/>
              </a:ext>
            </a:extLst>
          </p:cNvPr>
          <p:cNvPicPr>
            <a:picLocks noChangeAspect="1"/>
          </p:cNvPicPr>
          <p:nvPr/>
        </p:nvPicPr>
        <p:blipFill rotWithShape="1">
          <a:blip r:embed="rId3"/>
          <a:srcRect l="7784" t="7697" r="7283" b="7629"/>
          <a:stretch/>
        </p:blipFill>
        <p:spPr>
          <a:xfrm>
            <a:off x="5006042" y="650014"/>
            <a:ext cx="3908680" cy="2191998"/>
          </a:xfrm>
          <a:prstGeom prst="rect">
            <a:avLst/>
          </a:prstGeom>
          <a:noFill/>
          <a:ln>
            <a:solidFill>
              <a:schemeClr val="tx1"/>
            </a:solidFill>
          </a:ln>
        </p:spPr>
      </p:pic>
      <p:pic>
        <p:nvPicPr>
          <p:cNvPr id="14" name="Picture 13">
            <a:extLst>
              <a:ext uri="{FF2B5EF4-FFF2-40B4-BE49-F238E27FC236}">
                <a16:creationId xmlns:a16="http://schemas.microsoft.com/office/drawing/2014/main" id="{C9680302-5427-E6B4-E72A-162E2A279794}"/>
              </a:ext>
            </a:extLst>
          </p:cNvPr>
          <p:cNvPicPr>
            <a:picLocks noChangeAspect="1"/>
          </p:cNvPicPr>
          <p:nvPr/>
        </p:nvPicPr>
        <p:blipFill rotWithShape="1">
          <a:blip r:embed="rId4"/>
          <a:srcRect l="3200" t="9681" r="1067" b="5716"/>
          <a:stretch/>
        </p:blipFill>
        <p:spPr>
          <a:xfrm>
            <a:off x="5006686" y="2982476"/>
            <a:ext cx="3908036" cy="2041348"/>
          </a:xfrm>
          <a:prstGeom prst="rect">
            <a:avLst/>
          </a:prstGeom>
          <a:ln>
            <a:solidFill>
              <a:schemeClr val="tx1"/>
            </a:solidFill>
          </a:ln>
        </p:spPr>
      </p:pic>
      <p:sp>
        <p:nvSpPr>
          <p:cNvPr id="16" name="TextBox 15">
            <a:extLst>
              <a:ext uri="{FF2B5EF4-FFF2-40B4-BE49-F238E27FC236}">
                <a16:creationId xmlns:a16="http://schemas.microsoft.com/office/drawing/2014/main" id="{B8A8D578-D532-D5F7-5FB9-BB7BA933B3C1}"/>
              </a:ext>
            </a:extLst>
          </p:cNvPr>
          <p:cNvSpPr txBox="1"/>
          <p:nvPr/>
        </p:nvSpPr>
        <p:spPr>
          <a:xfrm>
            <a:off x="5480685" y="100986"/>
            <a:ext cx="4575810" cy="338554"/>
          </a:xfrm>
          <a:prstGeom prst="rect">
            <a:avLst/>
          </a:prstGeom>
          <a:noFill/>
        </p:spPr>
        <p:txBody>
          <a:bodyPr wrap="square">
            <a:spAutoFit/>
          </a:bodyPr>
          <a:lstStyle/>
          <a:p>
            <a:r>
              <a:rPr lang="en-US" sz="1600" b="1" dirty="0">
                <a:latin typeface="Calibri" panose="020F0502020204030204" pitchFamily="34" charset="0"/>
                <a:ea typeface="Calibri" panose="020F0502020204030204" pitchFamily="34" charset="0"/>
                <a:cs typeface="Calibri" panose="020F0502020204030204" pitchFamily="34" charset="0"/>
              </a:rPr>
              <a:t>User-similarity + Product similarity  </a:t>
            </a:r>
          </a:p>
        </p:txBody>
      </p:sp>
    </p:spTree>
    <p:extLst>
      <p:ext uri="{BB962C8B-B14F-4D97-AF65-F5344CB8AC3E}">
        <p14:creationId xmlns:p14="http://schemas.microsoft.com/office/powerpoint/2010/main" val="10151452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31" name="Rectangle 30">
            <a:extLst>
              <a:ext uri="{FF2B5EF4-FFF2-40B4-BE49-F238E27FC236}">
                <a16:creationId xmlns:a16="http://schemas.microsoft.com/office/drawing/2014/main" id="{56C2283D-22EA-72F9-B9C9-8CD4F23E39AB}"/>
              </a:ext>
            </a:extLst>
          </p:cNvPr>
          <p:cNvSpPr/>
          <p:nvPr/>
        </p:nvSpPr>
        <p:spPr>
          <a:xfrm>
            <a:off x="4543425" y="540525"/>
            <a:ext cx="4600575" cy="4602975"/>
          </a:xfrm>
          <a:prstGeom prst="rect">
            <a:avLst/>
          </a:prstGeom>
          <a:solidFill>
            <a:schemeClr val="accent6">
              <a:lumMod val="20000"/>
              <a:lumOff val="8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CF2BC4E4-991C-B343-A0FB-99150043DECB}"/>
              </a:ext>
            </a:extLst>
          </p:cNvPr>
          <p:cNvSpPr/>
          <p:nvPr/>
        </p:nvSpPr>
        <p:spPr>
          <a:xfrm>
            <a:off x="0" y="684718"/>
            <a:ext cx="4822031" cy="4453569"/>
          </a:xfrm>
          <a:prstGeom prst="rect">
            <a:avLst/>
          </a:prstGeom>
          <a:solidFill>
            <a:schemeClr val="bg1">
              <a:lumMod val="95000"/>
            </a:schemeClr>
          </a:solidFill>
          <a:ln>
            <a:noFill/>
          </a:ln>
        </p:spPr>
        <p:style>
          <a:lnRef idx="2">
            <a:schemeClr val="accent3">
              <a:shade val="15000"/>
            </a:schemeClr>
          </a:lnRef>
          <a:fillRef idx="1">
            <a:schemeClr val="accent3"/>
          </a:fillRef>
          <a:effectRef idx="0">
            <a:schemeClr val="accent3"/>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F1C83B66-317E-F669-3F45-4AA36BBE94B7}"/>
              </a:ext>
            </a:extLst>
          </p:cNvPr>
          <p:cNvSpPr/>
          <p:nvPr/>
        </p:nvSpPr>
        <p:spPr>
          <a:xfrm>
            <a:off x="4572001" y="0"/>
            <a:ext cx="4572000" cy="540525"/>
          </a:xfrm>
          <a:prstGeom prst="rect">
            <a:avLst/>
          </a:prstGeom>
          <a:solidFill>
            <a:srgbClr val="FFD757"/>
          </a:solidFill>
          <a:ln>
            <a:noFill/>
          </a:ln>
        </p:spPr>
        <p:style>
          <a:lnRef idx="2">
            <a:schemeClr val="accent6">
              <a:shade val="15000"/>
            </a:schemeClr>
          </a:lnRef>
          <a:fillRef idx="1">
            <a:schemeClr val="accent6"/>
          </a:fillRef>
          <a:effectRef idx="0">
            <a:schemeClr val="accent6"/>
          </a:effectRef>
          <a:fontRef idx="minor">
            <a:schemeClr val="lt1"/>
          </a:fontRef>
        </p:style>
        <p:txBody>
          <a:bodyPr rtlCol="0" anchor="ctr"/>
          <a:lstStyle/>
          <a:p>
            <a:pPr algn="ctr"/>
            <a:endParaRPr lang="en-US">
              <a:solidFill>
                <a:srgbClr val="FFC000"/>
              </a:solidFill>
            </a:endParaRPr>
          </a:p>
        </p:txBody>
      </p:sp>
      <p:sp>
        <p:nvSpPr>
          <p:cNvPr id="4" name="Rectangle 3">
            <a:extLst>
              <a:ext uri="{FF2B5EF4-FFF2-40B4-BE49-F238E27FC236}">
                <a16:creationId xmlns:a16="http://schemas.microsoft.com/office/drawing/2014/main" id="{792ED557-B187-1C4A-5C57-FE05417E5B5A}"/>
              </a:ext>
            </a:extLst>
          </p:cNvPr>
          <p:cNvSpPr/>
          <p:nvPr/>
        </p:nvSpPr>
        <p:spPr>
          <a:xfrm>
            <a:off x="0" y="-15240"/>
            <a:ext cx="5379244" cy="689931"/>
          </a:xfrm>
          <a:custGeom>
            <a:avLst/>
            <a:gdLst>
              <a:gd name="connsiteX0" fmla="*/ 0 w 9144000"/>
              <a:gd name="connsiteY0" fmla="*/ 0 h 500063"/>
              <a:gd name="connsiteX1" fmla="*/ 9144000 w 9144000"/>
              <a:gd name="connsiteY1" fmla="*/ 0 h 500063"/>
              <a:gd name="connsiteX2" fmla="*/ 914400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0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 name="connsiteX0" fmla="*/ 0 w 9144000"/>
              <a:gd name="connsiteY0" fmla="*/ 0 h 500063"/>
              <a:gd name="connsiteX1" fmla="*/ 9144000 w 9144000"/>
              <a:gd name="connsiteY1" fmla="*/ 5264 h 500063"/>
              <a:gd name="connsiteX2" fmla="*/ 8172450 w 9144000"/>
              <a:gd name="connsiteY2" fmla="*/ 500063 h 500063"/>
              <a:gd name="connsiteX3" fmla="*/ 0 w 9144000"/>
              <a:gd name="connsiteY3" fmla="*/ 500063 h 500063"/>
              <a:gd name="connsiteX4" fmla="*/ 0 w 9144000"/>
              <a:gd name="connsiteY4" fmla="*/ 0 h 50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500063">
                <a:moveTo>
                  <a:pt x="0" y="0"/>
                </a:moveTo>
                <a:lnTo>
                  <a:pt x="9144000" y="5264"/>
                </a:lnTo>
                <a:lnTo>
                  <a:pt x="8172450" y="500063"/>
                </a:lnTo>
                <a:lnTo>
                  <a:pt x="0" y="500063"/>
                </a:lnTo>
                <a:lnTo>
                  <a:pt x="0" y="0"/>
                </a:lnTo>
                <a:close/>
              </a:path>
            </a:pathLst>
          </a:custGeom>
        </p:spPr>
        <p:style>
          <a:lnRef idx="2">
            <a:schemeClr val="dk1">
              <a:shade val="15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87" name="Google Shape;87;p19"/>
          <p:cNvSpPr txBox="1"/>
          <p:nvPr/>
        </p:nvSpPr>
        <p:spPr>
          <a:xfrm>
            <a:off x="528710" y="44576"/>
            <a:ext cx="5236226" cy="54052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chemeClr val="bg1"/>
                </a:solidFill>
                <a:latin typeface="Roboto Mono"/>
                <a:ea typeface="Roboto Mono"/>
                <a:cs typeface="Roboto Mono"/>
                <a:sym typeface="Roboto Mono"/>
              </a:rPr>
              <a:t>Proposed Approach</a:t>
            </a:r>
            <a:endParaRPr sz="2400" b="1" i="0" u="none" strike="noStrike" cap="none" dirty="0">
              <a:solidFill>
                <a:schemeClr val="bg1"/>
              </a:solidFill>
              <a:latin typeface="Roboto Mono"/>
              <a:ea typeface="Roboto Mono"/>
              <a:cs typeface="Roboto Mono"/>
              <a:sym typeface="Roboto Mono"/>
            </a:endParaRPr>
          </a:p>
        </p:txBody>
      </p:sp>
      <p:sp>
        <p:nvSpPr>
          <p:cNvPr id="2" name="TextBox 1">
            <a:extLst>
              <a:ext uri="{FF2B5EF4-FFF2-40B4-BE49-F238E27FC236}">
                <a16:creationId xmlns:a16="http://schemas.microsoft.com/office/drawing/2014/main" id="{2519D8CD-9E30-30B0-829A-F7A6584BC679}"/>
              </a:ext>
            </a:extLst>
          </p:cNvPr>
          <p:cNvSpPr txBox="1"/>
          <p:nvPr/>
        </p:nvSpPr>
        <p:spPr>
          <a:xfrm>
            <a:off x="42862" y="886907"/>
            <a:ext cx="5293519" cy="338554"/>
          </a:xfrm>
          <a:prstGeom prst="rect">
            <a:avLst/>
          </a:prstGeom>
          <a:noFill/>
        </p:spPr>
        <p:txBody>
          <a:bodyPr wrap="square" rtlCol="0">
            <a:spAutoFit/>
          </a:bodyPr>
          <a:lstStyle/>
          <a:p>
            <a:r>
              <a:rPr lang="en-US" sz="1600" b="1" dirty="0">
                <a:latin typeface="Calibri" panose="020F0502020204030204" pitchFamily="34" charset="0"/>
                <a:ea typeface="Calibri" panose="020F0502020204030204" pitchFamily="34" charset="0"/>
                <a:cs typeface="Calibri" panose="020F0502020204030204" pitchFamily="34" charset="0"/>
              </a:rPr>
              <a:t>Products recommendation using co-visitation matrix </a:t>
            </a:r>
          </a:p>
        </p:txBody>
      </p:sp>
      <p:sp>
        <p:nvSpPr>
          <p:cNvPr id="6" name="TextBox 5">
            <a:extLst>
              <a:ext uri="{FF2B5EF4-FFF2-40B4-BE49-F238E27FC236}">
                <a16:creationId xmlns:a16="http://schemas.microsoft.com/office/drawing/2014/main" id="{080E4D04-B77B-094B-7EDB-0C538D780BDE}"/>
              </a:ext>
            </a:extLst>
          </p:cNvPr>
          <p:cNvSpPr txBox="1"/>
          <p:nvPr/>
        </p:nvSpPr>
        <p:spPr>
          <a:xfrm>
            <a:off x="131443" y="1437144"/>
            <a:ext cx="4411981" cy="2677656"/>
          </a:xfrm>
          <a:prstGeom prst="rect">
            <a:avLst/>
          </a:prstGeom>
          <a:noFill/>
        </p:spPr>
        <p:txBody>
          <a:bodyPr wrap="square" rtlCol="0">
            <a:spAutoFit/>
          </a:bodyPr>
          <a:lstStyle/>
          <a:p>
            <a:r>
              <a:rPr lang="en-US" sz="1200" b="1" dirty="0">
                <a:latin typeface="Calibri" panose="020F0502020204030204" pitchFamily="34" charset="0"/>
                <a:ea typeface="Calibri" panose="020F0502020204030204" pitchFamily="34" charset="0"/>
                <a:cs typeface="Calibri" panose="020F0502020204030204" pitchFamily="34" charset="0"/>
              </a:rPr>
              <a:t>Input</a:t>
            </a:r>
            <a:r>
              <a:rPr lang="en-US" sz="1200" dirty="0">
                <a:latin typeface="Calibri" panose="020F0502020204030204" pitchFamily="34" charset="0"/>
                <a:ea typeface="Calibri" panose="020F0502020204030204" pitchFamily="34" charset="0"/>
                <a:cs typeface="Calibri" panose="020F0502020204030204" pitchFamily="34" charset="0"/>
              </a:rPr>
              <a:t>: Product sequence</a:t>
            </a:r>
          </a:p>
          <a:p>
            <a:endParaRPr lang="en-US" sz="1200" dirty="0">
              <a:latin typeface="Calibri" panose="020F0502020204030204" pitchFamily="34" charset="0"/>
              <a:ea typeface="Calibri" panose="020F0502020204030204" pitchFamily="34" charset="0"/>
              <a:cs typeface="Calibri" panose="020F0502020204030204" pitchFamily="34" charset="0"/>
            </a:endParaRPr>
          </a:p>
          <a:p>
            <a:endParaRPr lang="en-US" sz="600" dirty="0">
              <a:latin typeface="Calibri" panose="020F0502020204030204" pitchFamily="34" charset="0"/>
              <a:ea typeface="Calibri" panose="020F0502020204030204" pitchFamily="34" charset="0"/>
              <a:cs typeface="Calibri" panose="020F0502020204030204" pitchFamily="34" charset="0"/>
            </a:endParaRPr>
          </a:p>
          <a:p>
            <a:r>
              <a:rPr lang="en-US" sz="1200" b="1" dirty="0">
                <a:latin typeface="Calibri" panose="020F0502020204030204" pitchFamily="34" charset="0"/>
                <a:ea typeface="Calibri" panose="020F0502020204030204" pitchFamily="34" charset="0"/>
                <a:cs typeface="Calibri" panose="020F0502020204030204" pitchFamily="34" charset="0"/>
              </a:rPr>
              <a:t>Co-visitation Matrix:</a:t>
            </a:r>
          </a:p>
          <a:p>
            <a:r>
              <a:rPr lang="en-US" sz="1200" dirty="0">
                <a:latin typeface="Calibri" panose="020F0502020204030204" pitchFamily="34" charset="0"/>
                <a:ea typeface="Calibri" panose="020F0502020204030204" pitchFamily="34" charset="0"/>
                <a:cs typeface="Calibri" panose="020F0502020204030204" pitchFamily="34" charset="0"/>
              </a:rPr>
              <a:t>From each session history, we consider every combination of two items (from their complete list of history items). These are pairs of items. Each pair implies that when a user interacts with Item A then they are likely to also interact with Item B. By using all session’s histories we count up every occurrence of each pair of items and we keep the most frequent ones. </a:t>
            </a:r>
          </a:p>
          <a:p>
            <a:r>
              <a:rPr lang="en-US" sz="1200" dirty="0">
                <a:latin typeface="Calibri" panose="020F0502020204030204" pitchFamily="34" charset="0"/>
                <a:ea typeface="Calibri" panose="020F0502020204030204" pitchFamily="34" charset="0"/>
                <a:cs typeface="Calibri" panose="020F0502020204030204" pitchFamily="34" charset="0"/>
              </a:rPr>
              <a:t>We weight the pairs depending on the position differences in the sequence and the total length of the session.</a:t>
            </a:r>
          </a:p>
          <a:p>
            <a:endParaRPr lang="en-US" sz="1200" dirty="0">
              <a:latin typeface="Calibri" panose="020F0502020204030204" pitchFamily="34" charset="0"/>
              <a:ea typeface="Calibri" panose="020F0502020204030204" pitchFamily="34" charset="0"/>
              <a:cs typeface="Calibri" panose="020F0502020204030204" pitchFamily="34" charset="0"/>
            </a:endParaRPr>
          </a:p>
          <a:p>
            <a:endParaRPr lang="en-US" sz="600" dirty="0">
              <a:latin typeface="Calibri" panose="020F0502020204030204" pitchFamily="34" charset="0"/>
              <a:ea typeface="Calibri" panose="020F0502020204030204" pitchFamily="34" charset="0"/>
              <a:cs typeface="Calibri" panose="020F0502020204030204" pitchFamily="34" charset="0"/>
            </a:endParaRPr>
          </a:p>
          <a:p>
            <a:r>
              <a:rPr lang="en-US" sz="1200" b="1" dirty="0">
                <a:latin typeface="Calibri" panose="020F0502020204030204" pitchFamily="34" charset="0"/>
                <a:ea typeface="Calibri" panose="020F0502020204030204" pitchFamily="34" charset="0"/>
                <a:cs typeface="Calibri" panose="020F0502020204030204" pitchFamily="34" charset="0"/>
              </a:rPr>
              <a:t>Output: </a:t>
            </a:r>
            <a:r>
              <a:rPr lang="en-US" sz="1200" dirty="0">
                <a:latin typeface="Calibri" panose="020F0502020204030204" pitchFamily="34" charset="0"/>
                <a:ea typeface="Calibri" panose="020F0502020204030204" pitchFamily="34" charset="0"/>
                <a:cs typeface="Calibri" panose="020F0502020204030204" pitchFamily="34" charset="0"/>
              </a:rPr>
              <a:t>Ranked list of complementary products</a:t>
            </a:r>
            <a:endParaRPr lang="en-US" sz="1100" dirty="0">
              <a:latin typeface="Calibri" panose="020F0502020204030204" pitchFamily="34" charset="0"/>
              <a:ea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03EC51D7-D342-381B-96CF-27AD1E4F5F4B}"/>
              </a:ext>
            </a:extLst>
          </p:cNvPr>
          <p:cNvPicPr>
            <a:picLocks noChangeAspect="1"/>
          </p:cNvPicPr>
          <p:nvPr/>
        </p:nvPicPr>
        <p:blipFill>
          <a:blip r:embed="rId3"/>
          <a:stretch>
            <a:fillRect/>
          </a:stretch>
        </p:blipFill>
        <p:spPr>
          <a:xfrm>
            <a:off x="5094265" y="939869"/>
            <a:ext cx="3681458" cy="3174931"/>
          </a:xfrm>
          <a:prstGeom prst="rect">
            <a:avLst/>
          </a:prstGeom>
        </p:spPr>
      </p:pic>
      <p:sp>
        <p:nvSpPr>
          <p:cNvPr id="8" name="TextBox 7">
            <a:extLst>
              <a:ext uri="{FF2B5EF4-FFF2-40B4-BE49-F238E27FC236}">
                <a16:creationId xmlns:a16="http://schemas.microsoft.com/office/drawing/2014/main" id="{DFEEAF5A-3018-034A-A070-BB7BA6E63528}"/>
              </a:ext>
            </a:extLst>
          </p:cNvPr>
          <p:cNvSpPr txBox="1"/>
          <p:nvPr/>
        </p:nvSpPr>
        <p:spPr>
          <a:xfrm>
            <a:off x="5293519" y="123274"/>
            <a:ext cx="4575810" cy="338554"/>
          </a:xfrm>
          <a:prstGeom prst="rect">
            <a:avLst/>
          </a:prstGeom>
          <a:noFill/>
        </p:spPr>
        <p:txBody>
          <a:bodyPr wrap="square">
            <a:spAutoFit/>
          </a:bodyPr>
          <a:lstStyle/>
          <a:p>
            <a:r>
              <a:rPr lang="en-US" sz="1600" b="1" dirty="0">
                <a:latin typeface="Calibri" panose="020F0502020204030204" pitchFamily="34" charset="0"/>
                <a:ea typeface="Calibri" panose="020F0502020204030204" pitchFamily="34" charset="0"/>
                <a:cs typeface="Calibri" panose="020F0502020204030204" pitchFamily="34" charset="0"/>
              </a:rPr>
              <a:t>Customers who bought this also bought  </a:t>
            </a:r>
          </a:p>
        </p:txBody>
      </p:sp>
    </p:spTree>
    <p:extLst>
      <p:ext uri="{BB962C8B-B14F-4D97-AF65-F5344CB8AC3E}">
        <p14:creationId xmlns:p14="http://schemas.microsoft.com/office/powerpoint/2010/main" val="3204667023"/>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1774</TotalTime>
  <Words>1675</Words>
  <Application>Microsoft Office PowerPoint</Application>
  <PresentationFormat>On-screen Show (16:9)</PresentationFormat>
  <Paragraphs>128</Paragraphs>
  <Slides>13</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Cambria</vt:lpstr>
      <vt:lpstr>Roboto</vt:lpstr>
      <vt:lpstr>Arial</vt:lpstr>
      <vt:lpstr>Calibri</vt:lpstr>
      <vt:lpstr>Roboto Mono</vt:lpstr>
      <vt:lpstr>Simple Light</vt:lpstr>
      <vt:lpstr>Problem Statement Title: Personalized Product     Recommendations  Team Name: Console.log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Problem Statement Title: Personalized Product     Recommendations  Team Name: Console.log </dc:title>
  <cp:lastModifiedBy>Akanksha Gupta</cp:lastModifiedBy>
  <cp:revision>22</cp:revision>
  <dcterms:modified xsi:type="dcterms:W3CDTF">2023-08-20T21:26:23Z</dcterms:modified>
</cp:coreProperties>
</file>